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7" r:id="rId3"/>
    <p:sldId id="268" r:id="rId4"/>
    <p:sldId id="269" r:id="rId5"/>
    <p:sldId id="258" r:id="rId6"/>
    <p:sldId id="257" r:id="rId7"/>
    <p:sldId id="260" r:id="rId8"/>
    <p:sldId id="261" r:id="rId9"/>
    <p:sldId id="262" r:id="rId10"/>
    <p:sldId id="290" r:id="rId11"/>
    <p:sldId id="279" r:id="rId12"/>
    <p:sldId id="293" r:id="rId13"/>
    <p:sldId id="278" r:id="rId14"/>
    <p:sldId id="270" r:id="rId15"/>
    <p:sldId id="286" r:id="rId16"/>
    <p:sldId id="287" r:id="rId17"/>
    <p:sldId id="289" r:id="rId18"/>
    <p:sldId id="273" r:id="rId19"/>
    <p:sldId id="292" r:id="rId20"/>
    <p:sldId id="291" r:id="rId21"/>
    <p:sldId id="288" r:id="rId22"/>
    <p:sldId id="294" r:id="rId2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14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7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800" b="1" i="0" baseline="0" dirty="0"/>
              <a:t>YWVOB</a:t>
            </a:r>
            <a:r>
              <a:rPr lang="ja-JP" altLang="en-US" sz="2800" b="1" i="0" baseline="0" dirty="0"/>
              <a:t>役員の期・年数分布</a:t>
            </a:r>
          </a:p>
        </c:rich>
      </c:tx>
      <c:layout>
        <c:manualLayout>
          <c:xMode val="edge"/>
          <c:yMode val="edge"/>
          <c:x val="0.18847508093771612"/>
          <c:y val="3.1741051672592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5.5559087115972079E-2"/>
          <c:y val="2.5138373006124967E-2"/>
          <c:w val="0.93364239582411745"/>
          <c:h val="0.896084808911081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Sheet1!$B$3:$B$56</c:f>
              <c:numCache>
                <c:formatCode>General</c:formatCode>
                <c:ptCount val="54"/>
                <c:pt idx="0">
                  <c:v>23</c:v>
                </c:pt>
                <c:pt idx="1">
                  <c:v>23</c:v>
                </c:pt>
                <c:pt idx="2">
                  <c:v>15</c:v>
                </c:pt>
                <c:pt idx="3">
                  <c:v>23</c:v>
                </c:pt>
                <c:pt idx="4">
                  <c:v>20</c:v>
                </c:pt>
                <c:pt idx="5">
                  <c:v>23</c:v>
                </c:pt>
                <c:pt idx="8">
                  <c:v>15</c:v>
                </c:pt>
                <c:pt idx="10">
                  <c:v>16</c:v>
                </c:pt>
                <c:pt idx="11">
                  <c:v>10</c:v>
                </c:pt>
                <c:pt idx="12">
                  <c:v>3</c:v>
                </c:pt>
                <c:pt idx="13">
                  <c:v>20</c:v>
                </c:pt>
                <c:pt idx="16">
                  <c:v>14</c:v>
                </c:pt>
                <c:pt idx="17">
                  <c:v>14</c:v>
                </c:pt>
                <c:pt idx="18">
                  <c:v>7</c:v>
                </c:pt>
                <c:pt idx="19">
                  <c:v>14</c:v>
                </c:pt>
                <c:pt idx="20">
                  <c:v>14</c:v>
                </c:pt>
                <c:pt idx="21">
                  <c:v>12</c:v>
                </c:pt>
                <c:pt idx="22">
                  <c:v>9</c:v>
                </c:pt>
                <c:pt idx="23">
                  <c:v>8</c:v>
                </c:pt>
                <c:pt idx="24">
                  <c:v>2</c:v>
                </c:pt>
                <c:pt idx="25">
                  <c:v>5</c:v>
                </c:pt>
                <c:pt idx="27">
                  <c:v>7</c:v>
                </c:pt>
                <c:pt idx="28">
                  <c:v>15</c:v>
                </c:pt>
                <c:pt idx="29">
                  <c:v>23</c:v>
                </c:pt>
                <c:pt idx="33">
                  <c:v>20</c:v>
                </c:pt>
                <c:pt idx="35">
                  <c:v>23</c:v>
                </c:pt>
                <c:pt idx="38">
                  <c:v>23</c:v>
                </c:pt>
                <c:pt idx="40">
                  <c:v>21</c:v>
                </c:pt>
                <c:pt idx="45">
                  <c:v>15</c:v>
                </c:pt>
                <c:pt idx="5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46-46E1-A87F-2C8960CEB359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②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Sheet1!$C$3:$C$56</c:f>
              <c:numCache>
                <c:formatCode>General</c:formatCode>
                <c:ptCount val="54"/>
                <c:pt idx="11">
                  <c:v>12</c:v>
                </c:pt>
                <c:pt idx="12">
                  <c:v>5</c:v>
                </c:pt>
                <c:pt idx="16">
                  <c:v>7</c:v>
                </c:pt>
                <c:pt idx="17">
                  <c:v>14</c:v>
                </c:pt>
                <c:pt idx="18">
                  <c:v>8</c:v>
                </c:pt>
                <c:pt idx="19">
                  <c:v>13</c:v>
                </c:pt>
                <c:pt idx="22">
                  <c:v>8</c:v>
                </c:pt>
                <c:pt idx="29">
                  <c:v>20</c:v>
                </c:pt>
                <c:pt idx="3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46-46E1-A87F-2C8960CEB359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③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Sheet1!$D$3:$D$56</c:f>
              <c:numCache>
                <c:formatCode>General</c:formatCode>
                <c:ptCount val="54"/>
                <c:pt idx="16">
                  <c:v>4</c:v>
                </c:pt>
                <c:pt idx="17">
                  <c:v>11</c:v>
                </c:pt>
                <c:pt idx="19">
                  <c:v>14</c:v>
                </c:pt>
                <c:pt idx="3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46-46E1-A87F-2C8960CEB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378368"/>
        <c:axId val="530386568"/>
      </c:barChart>
      <c:lineChart>
        <c:grouping val="standard"/>
        <c:varyColors val="0"/>
        <c:ser>
          <c:idx val="3"/>
          <c:order val="3"/>
          <c:tx>
            <c:strRef>
              <c:f>Sheet1!$E$2</c:f>
              <c:strCache>
                <c:ptCount val="1"/>
                <c:pt idx="0">
                  <c:v>④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Sheet1!$E$3:$E$56</c:f>
              <c:numCache>
                <c:formatCode>General</c:formatCode>
                <c:ptCount val="54"/>
                <c:pt idx="16">
                  <c:v>11</c:v>
                </c:pt>
                <c:pt idx="19">
                  <c:v>12</c:v>
                </c:pt>
                <c:pt idx="3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46-46E1-A87F-2C8960CEB359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⑤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Sheet1!$A$3:$A$56</c:f>
              <c:numCache>
                <c:formatCode>General</c:formatCode>
                <c:ptCount val="5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</c:numCache>
            </c:numRef>
          </c:cat>
          <c:val>
            <c:numRef>
              <c:f>Sheet1!$F$3:$F$56</c:f>
              <c:numCache>
                <c:formatCode>General</c:formatCode>
                <c:ptCount val="54"/>
                <c:pt idx="33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746-46E1-A87F-2C8960CEB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378368"/>
        <c:axId val="530386568"/>
      </c:lineChart>
      <c:catAx>
        <c:axId val="530378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1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0386568"/>
        <c:crosses val="autoZero"/>
        <c:auto val="1"/>
        <c:lblAlgn val="ctr"/>
        <c:lblOffset val="100"/>
        <c:noMultiLvlLbl val="0"/>
      </c:catAx>
      <c:valAx>
        <c:axId val="530386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2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0378368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71416406931649423"/>
          <c:y val="3.1903963343515133E-2"/>
          <c:w val="0.20353816117930071"/>
          <c:h val="3.2357972050155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5306" y="1025494"/>
            <a:ext cx="10663707" cy="2036361"/>
          </a:xfrm>
        </p:spPr>
        <p:txBody>
          <a:bodyPr>
            <a:noAutofit/>
          </a:bodyPr>
          <a:lstStyle/>
          <a:p>
            <a:r>
              <a:rPr kumimoji="1" lang="en-US" altLang="ja-JP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YWV</a:t>
            </a:r>
            <a:r>
              <a:rPr lang="ja-JP" altLang="en-US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OB</a:t>
            </a:r>
            <a:r>
              <a:rPr lang="ja-JP" altLang="en-US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総会</a:t>
            </a:r>
            <a:br>
              <a:rPr lang="en-US" altLang="ja-JP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lang="ja-JP" altLang="en-US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活動実績（報告）</a:t>
            </a:r>
            <a:endParaRPr kumimoji="1" lang="ja-JP" altLang="en-US" sz="7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7855" y="4917851"/>
            <a:ext cx="9144000" cy="866422"/>
          </a:xfrm>
        </p:spPr>
        <p:txBody>
          <a:bodyPr>
            <a:normAutofit/>
          </a:bodyPr>
          <a:lstStyle/>
          <a:p>
            <a:r>
              <a:rPr kumimoji="1"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2023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17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124295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0253" y="36096"/>
            <a:ext cx="1182091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ホームページ委員会２３報告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60253" y="860010"/>
            <a:ext cx="11712672" cy="4745915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lang="ja-JP" altLang="en-US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年度報告</a:t>
            </a:r>
            <a:r>
              <a:rPr lang="en-US" altLang="ja-JP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22/10/1</a:t>
            </a:r>
            <a:r>
              <a:rPr lang="ja-JP" altLang="en-US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8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23/9/30)</a:t>
            </a:r>
          </a:p>
          <a:p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Word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Press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新規導入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（一般公開用、会員用（共通パスワード）、役員用（個別パスワード））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・一般公開用：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YWVOB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会活動、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HP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更新内容の周知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・会員用：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OB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山行、小屋利用状況の共有、会員の便り　等　　　　　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・役員用：各委員会の資料共有、議事録等、メルマガ編集活用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・公式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LINE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アカウントの開設（メルマガ等の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LINE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での送付利用）</a:t>
            </a:r>
          </a:p>
        </p:txBody>
      </p:sp>
    </p:spTree>
    <p:extLst>
      <p:ext uri="{BB962C8B-B14F-4D97-AF65-F5344CB8AC3E}">
        <p14:creationId xmlns:p14="http://schemas.microsoft.com/office/powerpoint/2010/main" val="165913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130232"/>
            <a:ext cx="11249891" cy="825731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部史編纂委員会 </a:t>
            </a: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報告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33391" y="1727526"/>
            <a:ext cx="11249892" cy="3582519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・歴史館充実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＊既掲載情報の内容チェック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＊個人情報に該当するもののマスキング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・ＯＢ会内での利用方法の周知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・現役とのコミュニケ促進（現役担当とのコンタクト）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</a:t>
            </a:r>
            <a:r>
              <a:rPr lang="ja-JP" altLang="en-US" sz="3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セキュリティ対応</a:t>
            </a:r>
            <a:endParaRPr lang="en-US" altLang="ja-JP" sz="36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27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130233"/>
            <a:ext cx="1124989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役員会２３報告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71054" y="1108362"/>
            <a:ext cx="11249892" cy="543841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告（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 </a:t>
            </a:r>
          </a:p>
          <a:p>
            <a:r>
              <a:rPr lang="en-US" altLang="ja-JP" sz="24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4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今期より会議室早期確保の為、役員会日程を年間スケジュール化</a:t>
            </a:r>
            <a:endParaRPr lang="en-US" altLang="ja-JP" sz="24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1/7(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オンライン（参加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人、現役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各委員会規程、小屋保守交通費補助、サーバ管理・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SSD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化、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各委員会報告、現役支援（スキー用具補助）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) 4/22(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川崎市教育文化会館＋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ハイブリッド　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人：リアル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人＋現役２人、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WEB6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人：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OB)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規程（小屋補助、役員会）、サーバー集約、各員会報告、現役報告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（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5/20-21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清陵祭でけんちん汁）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7/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川崎市教育文化会館＋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ハイブリッド　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人：リアル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人＋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WEB8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総会・展示会は横国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DAY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同時開催、現役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シャツ支援、各委員会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9/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てくのかわさき＋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（リアル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人＋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総会・展示会運営、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活動総括・来期活動計画・決算・予算案、役員　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改選案、各員会報告　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202368" y="6153531"/>
            <a:ext cx="2124877" cy="79331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</a:p>
        </p:txBody>
      </p:sp>
    </p:spTree>
    <p:extLst>
      <p:ext uri="{BB962C8B-B14F-4D97-AF65-F5344CB8AC3E}">
        <p14:creationId xmlns:p14="http://schemas.microsoft.com/office/powerpoint/2010/main" val="195717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5306" y="1025494"/>
            <a:ext cx="10663707" cy="2036361"/>
          </a:xfrm>
        </p:spPr>
        <p:txBody>
          <a:bodyPr>
            <a:noAutofit/>
          </a:bodyPr>
          <a:lstStyle/>
          <a:p>
            <a:r>
              <a:rPr kumimoji="1" lang="en-US" altLang="ja-JP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YWV</a:t>
            </a:r>
            <a:r>
              <a:rPr lang="ja-JP" altLang="en-US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OB</a:t>
            </a:r>
            <a:r>
              <a:rPr lang="ja-JP" altLang="en-US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総会</a:t>
            </a:r>
            <a:br>
              <a:rPr lang="en-US" altLang="ja-JP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lang="ja-JP" altLang="en-US" sz="7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活動計画　（審議）</a:t>
            </a:r>
            <a:endParaRPr kumimoji="1" lang="ja-JP" altLang="en-US" sz="7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37855" y="4917851"/>
            <a:ext cx="9144000" cy="866422"/>
          </a:xfrm>
        </p:spPr>
        <p:txBody>
          <a:bodyPr>
            <a:normAutofit/>
          </a:bodyPr>
          <a:lstStyle/>
          <a:p>
            <a:r>
              <a:rPr kumimoji="1"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2023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</a:t>
            </a:r>
            <a:r>
              <a:rPr kumimoji="1"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9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17</a:t>
            </a:r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104085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4700" y="9884"/>
            <a:ext cx="11719774" cy="825731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全般２４計画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44700" y="835615"/>
            <a:ext cx="11719774" cy="5078313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年度計画（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24/9/30)</a:t>
            </a: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・山行（安全確保、多様化）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・山小屋（楽しみ方、保守・運営、現役ニーズ）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・名簿管理あり方（セキュリティ他）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のさらなる活用と会員への情宣活動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・サーバ管理（運営ルール、サーバ統合など）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・現役支援（寄付、助言、就活）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・期別幹事コミュニケ深化、新役員募集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会業務の簡素化、マニュアル化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会予算、特別準備金活用の議論</a:t>
            </a:r>
            <a:endParaRPr lang="ja-JP" altLang="en-US" sz="3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4424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5A613B0D-6CB4-FEE8-7319-09A9DE8C0A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284109"/>
              </p:ext>
            </p:extLst>
          </p:nvPr>
        </p:nvGraphicFramePr>
        <p:xfrm>
          <a:off x="1" y="200055"/>
          <a:ext cx="12354440" cy="662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EE7DCE-F089-AF8B-1E6D-52F69A11843E}"/>
              </a:ext>
            </a:extLst>
          </p:cNvPr>
          <p:cNvSpPr txBox="1"/>
          <p:nvPr/>
        </p:nvSpPr>
        <p:spPr>
          <a:xfrm>
            <a:off x="10656243" y="5713001"/>
            <a:ext cx="76011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664513-611F-A652-AF0A-7947E173DC16}"/>
              </a:ext>
            </a:extLst>
          </p:cNvPr>
          <p:cNvSpPr txBox="1"/>
          <p:nvPr/>
        </p:nvSpPr>
        <p:spPr>
          <a:xfrm>
            <a:off x="558114" y="0"/>
            <a:ext cx="76011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年数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37DEE185-246B-F888-24BA-A36E2C6FC2CF}"/>
              </a:ext>
            </a:extLst>
          </p:cNvPr>
          <p:cNvSpPr/>
          <p:nvPr/>
        </p:nvSpPr>
        <p:spPr>
          <a:xfrm>
            <a:off x="5622324" y="6113111"/>
            <a:ext cx="6112475" cy="7448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070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86295D-5077-97FB-850A-A16EB68AF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91059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b="1" dirty="0"/>
              <a:t>総務委員会２４計画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4E1036-03E9-7760-A808-A5F3A2DD2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04" y="1543050"/>
            <a:ext cx="10515601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2024</a:t>
            </a:r>
            <a:r>
              <a:rPr kumimoji="1"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年計画（</a:t>
            </a:r>
            <a:r>
              <a:rPr kumimoji="1"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2023</a:t>
            </a:r>
            <a:r>
              <a:rPr kumimoji="1"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kumimoji="1"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kumimoji="1"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日～</a:t>
            </a:r>
            <a:r>
              <a:rPr kumimoji="1"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2024</a:t>
            </a:r>
            <a:r>
              <a:rPr kumimoji="1"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kumimoji="1"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</a:t>
            </a:r>
            <a:r>
              <a:rPr kumimoji="1"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kumimoji="1"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日）</a:t>
            </a:r>
            <a:endParaRPr kumimoji="1" lang="en-US" altLang="ja-JP" sz="36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将来に向けた作業簡略化、作業の見える化推進</a:t>
            </a:r>
            <a:endParaRPr kumimoji="1"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HP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を利用した文書管理システムの推進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現役支援、関係深化継続</a:t>
            </a:r>
            <a:endParaRPr kumimoji="1"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新会員（</a:t>
            </a:r>
            <a:r>
              <a:rPr kumimoji="1"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64</a:t>
            </a:r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期）</a:t>
            </a:r>
            <a:r>
              <a:rPr kumimoji="1"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人の予定</a:t>
            </a:r>
            <a:endParaRPr kumimoji="1"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＝＞</a:t>
            </a:r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西川雄貴、細川新太、前田頼人</a:t>
            </a:r>
            <a:endParaRPr kumimoji="1"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・退会：上島雄助（８）</a:t>
            </a:r>
            <a:endParaRPr kumimoji="1"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マニュアルの整備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名簿システムの再整備、再構築（</a:t>
            </a:r>
            <a:r>
              <a:rPr kumimoji="1"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PW</a:t>
            </a:r>
            <a:r>
              <a:rPr kumimoji="1"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kumimoji="1"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None/>
            </a:pPr>
            <a:endParaRPr kumimoji="1" lang="ja-JP" altLang="en-US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1134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72345"/>
              </p:ext>
            </p:extLst>
          </p:nvPr>
        </p:nvGraphicFramePr>
        <p:xfrm>
          <a:off x="1151031" y="1366556"/>
          <a:ext cx="9526494" cy="4883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3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日時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集合（アクセス）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山行予定地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歩行時間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体力度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</a:t>
                      </a:r>
                      <a:r>
                        <a:rPr kumimoji="1" lang="ja-JP" altLang="en-US" sz="2400" dirty="0"/>
                        <a:t>月</a:t>
                      </a:r>
                      <a:r>
                        <a:rPr kumimoji="1" lang="en-US" altLang="ja-JP" sz="2400" dirty="0"/>
                        <a:t>27</a:t>
                      </a:r>
                      <a:r>
                        <a:rPr kumimoji="1" lang="ja-JP" altLang="en-US" sz="2400" dirty="0"/>
                        <a:t>日（土）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ＪＲ五日市線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武蔵五日市駅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（西東京バス</a:t>
                      </a:r>
                      <a:r>
                        <a:rPr kumimoji="1" lang="en-US" altLang="ja-JP" sz="2400" dirty="0"/>
                        <a:t>20</a:t>
                      </a:r>
                      <a:r>
                        <a:rPr kumimoji="1" lang="ja-JP" altLang="en-US" sz="2400" dirty="0"/>
                        <a:t>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浅間嶺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４時間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★☆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5</a:t>
                      </a:r>
                      <a:r>
                        <a:rPr kumimoji="1" lang="ja-JP" altLang="en-US" sz="2400" dirty="0"/>
                        <a:t>月</a:t>
                      </a:r>
                      <a:r>
                        <a:rPr kumimoji="1" lang="en-US" altLang="ja-JP" sz="2400" dirty="0"/>
                        <a:t>18</a:t>
                      </a:r>
                      <a:r>
                        <a:rPr kumimoji="1" lang="ja-JP" altLang="en-US" sz="2400" dirty="0"/>
                        <a:t>日</a:t>
                      </a:r>
                      <a:r>
                        <a:rPr kumimoji="1" lang="en-US" altLang="ja-JP" sz="2400" dirty="0"/>
                        <a:t>(</a:t>
                      </a:r>
                      <a:r>
                        <a:rPr kumimoji="1" lang="ja-JP" altLang="en-US" sz="2400" dirty="0"/>
                        <a:t>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ＪＲ信越線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松井田駅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/>
                        <a:t>(</a:t>
                      </a:r>
                      <a:r>
                        <a:rPr kumimoji="1" lang="ja-JP" altLang="en-US" sz="2400" dirty="0"/>
                        <a:t>タクシー</a:t>
                      </a:r>
                      <a:r>
                        <a:rPr kumimoji="1" lang="en-US" altLang="ja-JP" sz="2400" dirty="0"/>
                        <a:t>10</a:t>
                      </a:r>
                      <a:r>
                        <a:rPr kumimoji="1" lang="ja-JP" altLang="en-US" sz="2400" dirty="0"/>
                        <a:t>分）</a:t>
                      </a:r>
                      <a:endParaRPr kumimoji="1" lang="en-US" altLang="ja-JP" sz="2400" dirty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表妙義中間道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/>
                        <a:t>A</a:t>
                      </a:r>
                      <a:r>
                        <a:rPr kumimoji="1" lang="ja-JP" altLang="en-US" sz="2400" dirty="0"/>
                        <a:t>鎖場コース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/>
                        <a:t>B</a:t>
                      </a:r>
                      <a:r>
                        <a:rPr kumimoji="1" lang="ja-JP" altLang="en-US" sz="2400" dirty="0"/>
                        <a:t>展望コース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下山後温泉あり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4</a:t>
                      </a:r>
                      <a:r>
                        <a:rPr kumimoji="1" lang="ja-JP" altLang="en-US" sz="2400" dirty="0"/>
                        <a:t>時間</a:t>
                      </a:r>
                      <a:r>
                        <a:rPr kumimoji="1" lang="en-US" altLang="ja-JP" sz="2400" dirty="0"/>
                        <a:t>35</a:t>
                      </a:r>
                      <a:r>
                        <a:rPr kumimoji="1" lang="ja-JP" altLang="en-US" sz="2400" dirty="0"/>
                        <a:t>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</a:t>
                      </a:r>
                      <a:r>
                        <a:rPr kumimoji="1" lang="ja-JP" altLang="en-US" sz="2400" dirty="0"/>
                        <a:t>★★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/>
                        <a:t>B</a:t>
                      </a:r>
                      <a:r>
                        <a:rPr kumimoji="1" lang="ja-JP" altLang="en-US" sz="2400" dirty="0"/>
                        <a:t>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10</a:t>
                      </a:r>
                      <a:r>
                        <a:rPr kumimoji="1" lang="ja-JP" altLang="en-US" sz="2400" dirty="0"/>
                        <a:t>月</a:t>
                      </a:r>
                      <a:r>
                        <a:rPr kumimoji="1" lang="en-US" altLang="ja-JP" sz="2400" dirty="0"/>
                        <a:t>19</a:t>
                      </a:r>
                      <a:r>
                        <a:rPr kumimoji="1" lang="ja-JP" altLang="en-US" sz="2400" dirty="0"/>
                        <a:t>日</a:t>
                      </a:r>
                      <a:r>
                        <a:rPr kumimoji="1" lang="en-US" altLang="ja-JP" sz="2400" dirty="0"/>
                        <a:t>(</a:t>
                      </a:r>
                      <a:r>
                        <a:rPr kumimoji="1" lang="ja-JP" altLang="en-US" sz="2400" dirty="0"/>
                        <a:t>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ＪＲ中央線</a:t>
                      </a:r>
                      <a:endParaRPr kumimoji="1" lang="en-US" altLang="ja-JP" sz="2400" dirty="0"/>
                    </a:p>
                    <a:p>
                      <a:r>
                        <a:rPr kumimoji="1" lang="ja-JP" altLang="en-US" sz="2400" dirty="0"/>
                        <a:t>韮崎駅</a:t>
                      </a:r>
                      <a:endParaRPr kumimoji="1" lang="en-US" altLang="ja-JP" sz="2400" dirty="0"/>
                    </a:p>
                    <a:p>
                      <a:r>
                        <a:rPr kumimoji="1" lang="en-US" altLang="ja-JP" sz="2400" dirty="0"/>
                        <a:t>(</a:t>
                      </a:r>
                      <a:r>
                        <a:rPr kumimoji="1" lang="ja-JP" altLang="en-US" sz="2400" dirty="0"/>
                        <a:t>車で</a:t>
                      </a:r>
                      <a:r>
                        <a:rPr kumimoji="1" lang="en-US" altLang="ja-JP" sz="2400" dirty="0"/>
                        <a:t>40</a:t>
                      </a:r>
                      <a:r>
                        <a:rPr kumimoji="1" lang="ja-JP" altLang="en-US" sz="2400" dirty="0"/>
                        <a:t>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甘利山・千頭星山</a:t>
                      </a:r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/>
                        <a:t>4</a:t>
                      </a:r>
                      <a:r>
                        <a:rPr kumimoji="1" lang="ja-JP" altLang="en-US" sz="2400" dirty="0"/>
                        <a:t>時間</a:t>
                      </a:r>
                      <a:r>
                        <a:rPr kumimoji="1" lang="en-US" altLang="ja-JP" sz="2400" dirty="0"/>
                        <a:t>25</a:t>
                      </a:r>
                      <a:r>
                        <a:rPr kumimoji="1" lang="ja-JP" altLang="en-US" sz="2400" dirty="0"/>
                        <a:t>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★☆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0943A5EE-70E2-C59B-DD68-ECF576DE3F7D}"/>
              </a:ext>
            </a:extLst>
          </p:cNvPr>
          <p:cNvSpPr txBox="1">
            <a:spLocks/>
          </p:cNvSpPr>
          <p:nvPr/>
        </p:nvSpPr>
        <p:spPr>
          <a:xfrm>
            <a:off x="733830" y="298799"/>
            <a:ext cx="11249891" cy="8257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4000" b="1">
                <a:latin typeface="Meiryo UI" panose="020B0604030504040204" pitchFamily="50" charset="-128"/>
                <a:ea typeface="Meiryo UI" panose="020B0604030504040204" pitchFamily="50" charset="-128"/>
              </a:rPr>
              <a:t>山行委員会２４計画</a:t>
            </a:r>
            <a:endParaRPr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6889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1668"/>
            <a:ext cx="12192000" cy="8108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小屋委員会２４計画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89040" y="1456966"/>
            <a:ext cx="11698160" cy="4579715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2024</a:t>
            </a:r>
            <a:r>
              <a:rPr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年度計画（</a:t>
            </a:r>
            <a:r>
              <a:rPr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23/10/1</a:t>
            </a:r>
            <a:r>
              <a:rPr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24/9/30)</a:t>
            </a: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・定例小屋行事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月キノコ採り、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月小屋閉め、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1~3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月雪下し、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月小屋明け、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6~8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山菜取り、小屋整備　　　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・小屋整備・保守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今後の小屋活用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＝＞保守修繕、費用補助、リスク対策　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＜＝若手・現役とのコミュニケ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・岡田さん、現地とのコミュニケ深化</a:t>
            </a:r>
            <a:endParaRPr lang="en-US" altLang="ja-JP" sz="3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014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3511" y="33250"/>
            <a:ext cx="11614984" cy="894029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編集委員会</a:t>
            </a: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80939" y="1207494"/>
            <a:ext cx="11627556" cy="4745915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2024</a:t>
            </a:r>
            <a:r>
              <a:rPr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年度計画（</a:t>
            </a:r>
            <a:r>
              <a:rPr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23/10/1</a:t>
            </a:r>
            <a:r>
              <a:rPr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24/9/30)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</a:p>
          <a:p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◇ 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例年通り会報を年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回発行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第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85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 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月、第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86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 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月、第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87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 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 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＜今年度の会報発行テーマ＞</a:t>
            </a:r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4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4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40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会報が本会と会員の架け橋に！</a:t>
            </a:r>
            <a:endParaRPr lang="en-US" altLang="ja-JP" sz="40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858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130233"/>
            <a:ext cx="1124989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ＯＢ総会参加者数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031189"/>
              </p:ext>
            </p:extLst>
          </p:nvPr>
        </p:nvGraphicFramePr>
        <p:xfrm>
          <a:off x="638300" y="1084373"/>
          <a:ext cx="10778846" cy="521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114910" imgH="2647803" progId="Excel.Sheet.8">
                  <p:embed/>
                </p:oleObj>
              </mc:Choice>
              <mc:Fallback>
                <p:oleObj name="Worksheet" r:id="rId2" imgW="4114910" imgH="264780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8300" y="1084373"/>
                        <a:ext cx="10778846" cy="5211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3362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0253" y="36096"/>
            <a:ext cx="1182091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ホームページ委員会</a:t>
            </a: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BE6D9A7-555C-F651-8181-9E3932369209}"/>
              </a:ext>
            </a:extLst>
          </p:cNvPr>
          <p:cNvSpPr txBox="1">
            <a:spLocks/>
          </p:cNvSpPr>
          <p:nvPr/>
        </p:nvSpPr>
        <p:spPr>
          <a:xfrm>
            <a:off x="260251" y="860010"/>
            <a:ext cx="11820911" cy="541071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2024</a:t>
            </a:r>
            <a:r>
              <a:rPr lang="ja-JP" altLang="en-US" sz="32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年度計画（</a:t>
            </a:r>
            <a:r>
              <a:rPr lang="en-US" altLang="ja-JP" sz="32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23/10/1</a:t>
            </a:r>
            <a:r>
              <a:rPr lang="ja-JP" altLang="en-US" sz="32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32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24/9/30)</a:t>
            </a:r>
          </a:p>
          <a:p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HP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の利用促進（継続）</a:t>
            </a:r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（一般公開用）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YWVOB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会活動、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HP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更新内容の周知</a:t>
            </a:r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（会員用）　　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OB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山行、小屋利用状況の共有、会員の便り</a:t>
            </a:r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（百名山）等会員、各委員会からの投稿促進　　　　</a:t>
            </a:r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（役員用）各委員会資料共有、議事録等、メルマガ編集活用</a:t>
            </a:r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ywvob.org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ドメインの新設（メール、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HP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利用）、公式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LINE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アカ</a:t>
            </a:r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ウント利用促進</a:t>
            </a:r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・旧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HP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からのコンテンツ移行検討（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ywvob.com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廃止含む）</a:t>
            </a:r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・その他（現役</a:t>
            </a:r>
            <a:r>
              <a:rPr lang="en-US" altLang="ja-JP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HP</a:t>
            </a:r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との連携）</a:t>
            </a:r>
          </a:p>
        </p:txBody>
      </p:sp>
    </p:spTree>
    <p:extLst>
      <p:ext uri="{BB962C8B-B14F-4D97-AF65-F5344CB8AC3E}">
        <p14:creationId xmlns:p14="http://schemas.microsoft.com/office/powerpoint/2010/main" val="501499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130232"/>
            <a:ext cx="11249891" cy="825731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部史編纂委員会</a:t>
            </a: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33391" y="1727526"/>
            <a:ext cx="11249892" cy="4579715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2024</a:t>
            </a:r>
            <a:r>
              <a:rPr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年度報告（</a:t>
            </a:r>
            <a:r>
              <a:rPr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23/10/1</a:t>
            </a:r>
            <a:r>
              <a:rPr lang="ja-JP" altLang="en-US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36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24/9/30)</a:t>
            </a:r>
          </a:p>
          <a:p>
            <a:endParaRPr lang="en-US" altLang="ja-JP" sz="36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・歴史館充実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＊既掲載情報の内容チェック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＊個人情報に該当するもののマスキング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・ＯＢ会内での利用方法周知進展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・現役とのコミュニケ推進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・部室の書類の整理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en-US" altLang="ja-JP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C</a:t>
            </a:r>
            <a:r>
              <a:rPr lang="ja-JP" altLang="en-US" sz="3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サーバ統合対応</a:t>
            </a:r>
            <a:endParaRPr lang="en-US" altLang="ja-JP" sz="3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713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181" y="130233"/>
            <a:ext cx="1124989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役員会２４計画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554181" y="803565"/>
            <a:ext cx="11249892" cy="546611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年度計画（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24/9/30)</a:t>
            </a:r>
          </a:p>
          <a:p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開催予定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1/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７　②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4/20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③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7/13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④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9/21 </a:t>
            </a: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いずれも土曜日、</a:t>
            </a:r>
            <a:r>
              <a:rPr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ハイブリッド会議を継続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討議内容の事前共有化による時短化</a:t>
            </a:r>
            <a:endParaRPr lang="en-US" altLang="ja-JP" sz="32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・期別幹事との</a:t>
            </a:r>
            <a:r>
              <a:rPr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体制整備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・若手役員</a:t>
            </a:r>
            <a:r>
              <a:rPr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活躍の場を拡大する為の仕組み作り</a:t>
            </a:r>
            <a:endParaRPr lang="en-US" altLang="ja-JP" sz="32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・現役活動支援</a:t>
            </a:r>
            <a:r>
              <a:rPr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に対する、役員会での応援体制作り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役員会後の懇親会も含めたコミュニケーション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深化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・標準化・システム化</a:t>
            </a:r>
            <a:r>
              <a:rPr lang="ja-JP" altLang="en-US" sz="3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による業務の簡素化　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他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9679195" y="5847644"/>
            <a:ext cx="2124877" cy="6835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</a:p>
        </p:txBody>
      </p:sp>
    </p:spTree>
    <p:extLst>
      <p:ext uri="{BB962C8B-B14F-4D97-AF65-F5344CB8AC3E}">
        <p14:creationId xmlns:p14="http://schemas.microsoft.com/office/powerpoint/2010/main" val="163446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7464" y="179948"/>
            <a:ext cx="11439736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ＯＢ会員数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935062"/>
              </p:ext>
            </p:extLst>
          </p:nvPr>
        </p:nvGraphicFramePr>
        <p:xfrm>
          <a:off x="447674" y="1076325"/>
          <a:ext cx="11306175" cy="584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34201" imgH="3384599" progId="Excel.Sheet.8">
                  <p:embed/>
                </p:oleObj>
              </mc:Choice>
              <mc:Fallback>
                <p:oleObj name="Worksheet" r:id="rId2" imgW="5734201" imgH="338459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7674" y="1076325"/>
                        <a:ext cx="11306175" cy="584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37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3200" y="130232"/>
            <a:ext cx="11774311" cy="673332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期別部員数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5203"/>
              </p:ext>
            </p:extLst>
          </p:nvPr>
        </p:nvGraphicFramePr>
        <p:xfrm>
          <a:off x="355600" y="917575"/>
          <a:ext cx="11369675" cy="581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756217" imgH="3473401" progId="Excel.Sheet.8">
                  <p:embed/>
                </p:oleObj>
              </mc:Choice>
              <mc:Fallback>
                <p:oleObj name="Worksheet" r:id="rId2" imgW="6756217" imgH="347340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5600" y="917575"/>
                        <a:ext cx="11369675" cy="5810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12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6113" y="295635"/>
            <a:ext cx="11719774" cy="675916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全般２３報告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44700" y="1131024"/>
            <a:ext cx="11719774" cy="557691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</a:p>
          <a:p>
            <a:endParaRPr lang="en-US" altLang="ja-JP" sz="3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2022/10/22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総会（完全オンライン 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人参加）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・山行はコロナ落ち着く中で再開（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67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・小屋も活動活発化、現役参加増加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ノウハウ伝授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、保守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・会報、メルマガは予定通り発行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・新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Word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Press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）で情報一元化進展、共有化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・部史編纂は現役データ収集など継続推進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・現役との部室等でのコミュニケ継続、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会員からの寄付促進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  (OB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会寄付＋個人寄付）。大学企画部門・河端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YWV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部長　　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　先生コミュニケ（現役主将と）。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84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2AF13D-D946-F055-82B6-21DD04CC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87249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ja-JP" altLang="en-US" b="1" dirty="0"/>
              <a:t>総務委員会２３報告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26FDBF-1DA9-9B6A-75D0-D920F88D9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112" y="1366838"/>
            <a:ext cx="11153775" cy="49825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２０２３</a:t>
            </a:r>
            <a:r>
              <a:rPr kumimoji="1" lang="ja-JP" altLang="en-US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年度報告（</a:t>
            </a:r>
            <a:r>
              <a:rPr kumimoji="1" lang="en-US" altLang="ja-JP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kumimoji="1" lang="ja-JP" altLang="en-US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日～</a:t>
            </a:r>
            <a:r>
              <a:rPr kumimoji="1" lang="en-US" altLang="ja-JP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kumimoji="1" lang="ja-JP" altLang="en-US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3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日）</a:t>
            </a:r>
            <a:endParaRPr kumimoji="1" lang="en-US" altLang="ja-JP" sz="3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年度末現会員数４９２人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（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年度：新会員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人、退会２人（内死去お一人））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メルマガ発行　毎月発行　各委員長による原稿アップロード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現役への支援：　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lvl="1" indent="0">
              <a:buNone/>
            </a:pP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①夏合宿激励会実施（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年ぶり）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lvl="1" indent="0">
              <a:buNone/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②スキーセット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台、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OB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個人からテント、ザック、ツエルト、軽アイゼン寄付、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7200" lvl="1" indent="0">
              <a:buNone/>
            </a:pP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オリジナル</a:t>
            </a:r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シャツ再開し各</a:t>
            </a:r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OB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から寄付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新ホームページ（</a:t>
            </a:r>
            <a:r>
              <a:rPr kumimoji="1"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Word Press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）への会則、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諸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議事録の掲載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名簿システムの維持管理（タイムリーな更新）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540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054" y="276749"/>
            <a:ext cx="11249891" cy="825731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山行委員会２３報告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554180" y="1457775"/>
            <a:ext cx="11249892" cy="5078313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</a:p>
          <a:p>
            <a:endParaRPr lang="en-US" altLang="ja-JP" sz="3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コロナ禍で安全対応のうえ山行再開。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2023/5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からは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類への変更。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回大山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(10/15)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人参加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回高水三山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(1/21)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人参加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67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回石老山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(5/20)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人参加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3600" dirty="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323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72"/>
          </a:xfrm>
          <a:ln>
            <a:solidFill>
              <a:schemeClr val="accent1"/>
            </a:solidFill>
          </a:ln>
        </p:spPr>
        <p:txBody>
          <a:bodyPr anchor="ctr" anchorCtr="1">
            <a:normAutofit fontScale="90000"/>
          </a:bodyPr>
          <a:lstStyle/>
          <a:p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小屋委員会２３報告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0" y="526472"/>
            <a:ext cx="12192000" cy="6684907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年度報告（</a:t>
            </a:r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10/9~10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   キノコ狩り　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11/5~7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  小屋締め 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(OB 8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人＋現役 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・年末年始    久しぶりの年越し小屋入り（現役 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1/13~15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#1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雪下し（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OB 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＋現役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2/13~17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#2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雪下し（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４＋現役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3/11~13  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＃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雪下し（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OB 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4/30~5/3 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小屋明け（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OB9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＋現役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19)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：小屋入口鎖補強他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6/3~5      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山菜取り（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OB5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6/17~18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  現役小屋入り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：布団干し他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6/30~7/2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 プロパン充填、廃バッテリー処理：５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/13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7/15~17    #1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小屋整備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(OB3):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草刈、斧付替、廃バッテリー処理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岡田さん訪問（究さん７回忌）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月上旬　　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小屋散策（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OB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、部外者）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5989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3511" y="33250"/>
            <a:ext cx="11614984" cy="645623"/>
          </a:xfrm>
          <a:ln>
            <a:solidFill>
              <a:schemeClr val="accent1"/>
            </a:solidFill>
          </a:ln>
        </p:spPr>
        <p:txBody>
          <a:bodyPr anchor="ctr" anchorCtr="1">
            <a:normAutofit/>
          </a:bodyPr>
          <a:lstStyle/>
          <a:p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編集委員会２３報告</a:t>
            </a:r>
            <a:endParaRPr kumimoji="1"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93511" y="782491"/>
            <a:ext cx="11627556" cy="6130909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３年度報告（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22/10/1</a:t>
            </a:r>
            <a:r>
              <a:rPr lang="ja-JP" altLang="en-US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23/9/30)</a:t>
            </a:r>
          </a:p>
          <a:p>
            <a:endParaRPr lang="en-US" altLang="ja-JP" sz="3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dirty="0"/>
              <a:t>◆82</a:t>
            </a:r>
            <a:r>
              <a:rPr lang="ja-JP" altLang="en-US" sz="2800" dirty="0"/>
              <a:t>号（</a:t>
            </a:r>
            <a:r>
              <a:rPr lang="en-US" altLang="ja-JP" sz="2800" dirty="0"/>
              <a:t>12/10</a:t>
            </a:r>
            <a:r>
              <a:rPr lang="ja-JP" altLang="en-US" sz="2800" dirty="0"/>
              <a:t>発行 </a:t>
            </a:r>
            <a:r>
              <a:rPr lang="en-US" altLang="ja-JP" sz="2800" dirty="0"/>
              <a:t>24</a:t>
            </a:r>
            <a:r>
              <a:rPr lang="ja-JP" altLang="en-US" sz="2800" dirty="0"/>
              <a:t>頁</a:t>
            </a:r>
            <a:r>
              <a:rPr lang="en-US" altLang="ja-JP" sz="2800" dirty="0"/>
              <a:t>) </a:t>
            </a:r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23</a:t>
            </a:r>
            <a:r>
              <a:rPr lang="ja-JP" altLang="en-US" sz="2800" dirty="0"/>
              <a:t>総会報告 決算・予算・監査報告　</a:t>
            </a:r>
            <a:r>
              <a:rPr lang="en-US" altLang="ja-JP" sz="2800" dirty="0"/>
              <a:t>OB</a:t>
            </a:r>
            <a:r>
              <a:rPr lang="ja-JP" altLang="en-US" sz="2800" dirty="0"/>
              <a:t>会員近況報告　山行報告・案内　</a:t>
            </a:r>
            <a:endParaRPr lang="en-US" altLang="ja-JP" sz="2800" dirty="0"/>
          </a:p>
          <a:p>
            <a:r>
              <a:rPr lang="ja-JP" altLang="en-US" sz="2800" dirty="0"/>
              <a:t>　　小屋便り　自由投稿＊１　現役報告</a:t>
            </a:r>
            <a:endParaRPr lang="en-US" altLang="ja-JP" sz="2800" dirty="0"/>
          </a:p>
          <a:p>
            <a:r>
              <a:rPr lang="ja-JP" altLang="en-US" sz="2800" dirty="0"/>
              <a:t>　　（</a:t>
            </a:r>
            <a:r>
              <a:rPr lang="en-US" altLang="ja-JP" sz="2800" dirty="0"/>
              <a:t>64</a:t>
            </a:r>
            <a:r>
              <a:rPr lang="ja-JP" altLang="en-US" sz="2800" dirty="0"/>
              <a:t>山本副主将） 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◆</a:t>
            </a:r>
            <a:r>
              <a:rPr lang="en-US" altLang="ja-JP" sz="2800" dirty="0"/>
              <a:t>83</a:t>
            </a:r>
            <a:r>
              <a:rPr lang="ja-JP" altLang="en-US" sz="2800" dirty="0"/>
              <a:t>号（</a:t>
            </a:r>
            <a:r>
              <a:rPr lang="en-US" altLang="ja-JP" sz="2800" dirty="0"/>
              <a:t>4/8</a:t>
            </a:r>
            <a:r>
              <a:rPr lang="ja-JP" altLang="en-US" sz="2800" dirty="0"/>
              <a:t>発行 </a:t>
            </a:r>
            <a:r>
              <a:rPr lang="en-US" altLang="ja-JP" sz="2800" dirty="0"/>
              <a:t>20</a:t>
            </a:r>
            <a:r>
              <a:rPr lang="ja-JP" altLang="en-US" sz="2800" dirty="0"/>
              <a:t>頁）</a:t>
            </a:r>
            <a:endParaRPr lang="en-US" altLang="ja-JP" sz="2800" dirty="0"/>
          </a:p>
          <a:p>
            <a:r>
              <a:rPr lang="ja-JP" altLang="en-US" sz="2800" dirty="0"/>
              <a:t>　  役員会報告　小屋便り　山行報告・案内　新入会員より　自由投稿＊</a:t>
            </a:r>
            <a:r>
              <a:rPr lang="en-US" altLang="ja-JP" sz="2800" dirty="0"/>
              <a:t>3</a:t>
            </a:r>
            <a:r>
              <a:rPr lang="ja-JP" altLang="en-US" sz="2800" dirty="0"/>
              <a:t>　</a:t>
            </a:r>
            <a:endParaRPr lang="en-US" altLang="ja-JP" sz="2800" dirty="0"/>
          </a:p>
          <a:p>
            <a:r>
              <a:rPr lang="en-US" altLang="ja-JP" sz="2800" dirty="0"/>
              <a:t>     </a:t>
            </a:r>
            <a:r>
              <a:rPr lang="ja-JP" altLang="en-US" sz="2800" dirty="0"/>
              <a:t>現役報告 （</a:t>
            </a:r>
            <a:r>
              <a:rPr lang="en-US" altLang="ja-JP" sz="2800" dirty="0"/>
              <a:t>65</a:t>
            </a:r>
            <a:r>
              <a:rPr lang="ja-JP" altLang="en-US" sz="2800" dirty="0"/>
              <a:t>塩坂主将）　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◆</a:t>
            </a:r>
            <a:r>
              <a:rPr lang="en-US" altLang="ja-JP" sz="2800" dirty="0"/>
              <a:t>84</a:t>
            </a:r>
            <a:r>
              <a:rPr lang="ja-JP" altLang="en-US" sz="2800" dirty="0"/>
              <a:t>号（</a:t>
            </a:r>
            <a:r>
              <a:rPr lang="en-US" altLang="ja-JP" sz="2800" dirty="0"/>
              <a:t>8/20</a:t>
            </a:r>
            <a:r>
              <a:rPr lang="ja-JP" altLang="en-US" sz="2800" dirty="0"/>
              <a:t>発行 </a:t>
            </a:r>
            <a:r>
              <a:rPr lang="en-US" altLang="ja-JP" sz="2800" dirty="0"/>
              <a:t> 24</a:t>
            </a:r>
            <a:r>
              <a:rPr lang="ja-JP" altLang="en-US" sz="2800" dirty="0"/>
              <a:t>頁）</a:t>
            </a:r>
            <a:endParaRPr lang="en-US" altLang="ja-JP" sz="2800" dirty="0"/>
          </a:p>
          <a:p>
            <a:r>
              <a:rPr lang="ja-JP" altLang="en-US" sz="2800" dirty="0"/>
              <a:t>　 </a:t>
            </a:r>
            <a:r>
              <a:rPr lang="en-US" altLang="ja-JP" sz="2800" dirty="0"/>
              <a:t>OB</a:t>
            </a:r>
            <a:r>
              <a:rPr lang="ja-JP" altLang="en-US" sz="2800" dirty="0"/>
              <a:t>総会案内  山行報告・案内　小屋便り　自由投稿＊</a:t>
            </a:r>
            <a:r>
              <a:rPr lang="en-US" altLang="ja-JP" sz="2800" dirty="0"/>
              <a:t>3</a:t>
            </a:r>
            <a:r>
              <a:rPr lang="ja-JP" altLang="en-US" sz="2800" dirty="0"/>
              <a:t>　会費納入お願い　</a:t>
            </a:r>
            <a:endParaRPr lang="en-US" altLang="ja-JP" sz="2800" dirty="0"/>
          </a:p>
          <a:p>
            <a:r>
              <a:rPr lang="ja-JP" altLang="en-US" sz="2800" dirty="0"/>
              <a:t>　　現役報告（</a:t>
            </a:r>
            <a:r>
              <a:rPr lang="en-US" altLang="ja-JP" sz="2800" dirty="0"/>
              <a:t>65</a:t>
            </a:r>
            <a:r>
              <a:rPr lang="ja-JP" altLang="en-US" sz="2800" dirty="0"/>
              <a:t>塩坂主将）　</a:t>
            </a:r>
            <a:endParaRPr lang="en-US" altLang="ja-JP" sz="2800" dirty="0"/>
          </a:p>
          <a:p>
            <a:endParaRPr lang="en-US" altLang="ja-JP" sz="2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11481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solidFill>
            <a:schemeClr val="accent1"/>
          </a:solidFill>
        </a:ln>
      </a:spPr>
      <a:bodyPr wrap="square" rtlCol="0">
        <a:spAutoFit/>
      </a:bodyPr>
      <a:lstStyle>
        <a:defPPr>
          <a:defRPr sz="3200" b="1" dirty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TM02900722[[fn=イオン ボードルーム]]</Template>
  <TotalTime>3494</TotalTime>
  <Words>1729</Words>
  <Application>Microsoft Office PowerPoint</Application>
  <PresentationFormat>ワイド画面</PresentationFormat>
  <Paragraphs>220</Paragraphs>
  <Slides>22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2" baseType="lpstr">
      <vt:lpstr>BIZ UDPゴシック</vt:lpstr>
      <vt:lpstr>BIZ UDゴシック</vt:lpstr>
      <vt:lpstr>HGS創英角ｺﾞｼｯｸUB</vt:lpstr>
      <vt:lpstr>Malgun Gothic</vt:lpstr>
      <vt:lpstr>Meiryo UI</vt:lpstr>
      <vt:lpstr>Calibri</vt:lpstr>
      <vt:lpstr>Calibri Light</vt:lpstr>
      <vt:lpstr>Wingdings 2</vt:lpstr>
      <vt:lpstr>HDOfficeLightV0</vt:lpstr>
      <vt:lpstr>Worksheet</vt:lpstr>
      <vt:lpstr>YWV OB総会 2023活動実績（報告）</vt:lpstr>
      <vt:lpstr>ＯＢ総会参加者数</vt:lpstr>
      <vt:lpstr>ＯＢ会員数</vt:lpstr>
      <vt:lpstr>期別部員数</vt:lpstr>
      <vt:lpstr>全般２３報告</vt:lpstr>
      <vt:lpstr>総務委員会２３報告</vt:lpstr>
      <vt:lpstr>OB山行委員会２３報告</vt:lpstr>
      <vt:lpstr>OB小屋委員会２３報告</vt:lpstr>
      <vt:lpstr>編集委員会２３報告</vt:lpstr>
      <vt:lpstr>ホームページ委員会２３報告</vt:lpstr>
      <vt:lpstr>部史編纂委員会 23報告</vt:lpstr>
      <vt:lpstr>役員会２３報告</vt:lpstr>
      <vt:lpstr>YWV OB総会 2024活動計画　（審議）</vt:lpstr>
      <vt:lpstr>全般２４計画</vt:lpstr>
      <vt:lpstr>PowerPoint プレゼンテーション</vt:lpstr>
      <vt:lpstr>総務委員会２４計画</vt:lpstr>
      <vt:lpstr>PowerPoint プレゼンテーション</vt:lpstr>
      <vt:lpstr>OB小屋委員会２４計画</vt:lpstr>
      <vt:lpstr>編集委員会24計画</vt:lpstr>
      <vt:lpstr>ホームページ委員会24計画</vt:lpstr>
      <vt:lpstr>部史編纂委員会24計画</vt:lpstr>
      <vt:lpstr>役員会２４計画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YWV OB総会 2018報告＆2019計画</dc:title>
  <dc:creator>nishida masanori</dc:creator>
  <cp:lastModifiedBy>昇 竹村</cp:lastModifiedBy>
  <cp:revision>174</cp:revision>
  <cp:lastPrinted>2023-09-16T03:04:52Z</cp:lastPrinted>
  <dcterms:created xsi:type="dcterms:W3CDTF">2018-08-12T04:25:45Z</dcterms:created>
  <dcterms:modified xsi:type="dcterms:W3CDTF">2023-09-25T05:15:18Z</dcterms:modified>
</cp:coreProperties>
</file>