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67" r:id="rId4"/>
    <p:sldId id="268" r:id="rId5"/>
    <p:sldId id="269" r:id="rId6"/>
    <p:sldId id="270" r:id="rId7"/>
    <p:sldId id="282" r:id="rId8"/>
    <p:sldId id="256" r:id="rId9"/>
    <p:sldId id="257" r:id="rId10"/>
    <p:sldId id="258" r:id="rId11"/>
    <p:sldId id="259" r:id="rId12"/>
    <p:sldId id="260" r:id="rId13"/>
    <p:sldId id="261" r:id="rId14"/>
    <p:sldId id="284" r:id="rId15"/>
    <p:sldId id="285" r:id="rId16"/>
    <p:sldId id="283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8" r:id="rId25"/>
    <p:sldId id="299" r:id="rId26"/>
    <p:sldId id="300" r:id="rId27"/>
    <p:sldId id="293" r:id="rId28"/>
    <p:sldId id="271" r:id="rId29"/>
    <p:sldId id="272" r:id="rId30"/>
    <p:sldId id="296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4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功二 武藤" userId="e7e1b0e996baf6b8" providerId="LiveId" clId="{89420B99-B73C-4938-B214-0B9750864450}"/>
    <pc:docChg chg="custSel addSld delSld modSld">
      <pc:chgData name="功二 武藤" userId="e7e1b0e996baf6b8" providerId="LiveId" clId="{89420B99-B73C-4938-B214-0B9750864450}" dt="2023-11-26T00:32:55.681" v="104" actId="1076"/>
      <pc:docMkLst>
        <pc:docMk/>
      </pc:docMkLst>
      <pc:sldChg chg="addSp modSp mod">
        <pc:chgData name="功二 武藤" userId="e7e1b0e996baf6b8" providerId="LiveId" clId="{89420B99-B73C-4938-B214-0B9750864450}" dt="2023-11-25T00:36:41.417" v="81" actId="1582"/>
        <pc:sldMkLst>
          <pc:docMk/>
          <pc:sldMk cId="2196048286" sldId="283"/>
        </pc:sldMkLst>
        <pc:spChg chg="add mod">
          <ac:chgData name="功二 武藤" userId="e7e1b0e996baf6b8" providerId="LiveId" clId="{89420B99-B73C-4938-B214-0B9750864450}" dt="2023-11-25T00:36:41.417" v="81" actId="1582"/>
          <ac:spMkLst>
            <pc:docMk/>
            <pc:sldMk cId="2196048286" sldId="283"/>
            <ac:spMk id="2" creationId="{1AE5B99A-6EB6-46FB-CB7E-DB0A853D209A}"/>
          </ac:spMkLst>
        </pc:spChg>
      </pc:sldChg>
      <pc:sldChg chg="addSp modSp mod">
        <pc:chgData name="功二 武藤" userId="e7e1b0e996baf6b8" providerId="LiveId" clId="{89420B99-B73C-4938-B214-0B9750864450}" dt="2023-11-26T00:32:55.681" v="104" actId="1076"/>
        <pc:sldMkLst>
          <pc:docMk/>
          <pc:sldMk cId="3244260885" sldId="291"/>
        </pc:sldMkLst>
        <pc:picChg chg="add mod">
          <ac:chgData name="功二 武藤" userId="e7e1b0e996baf6b8" providerId="LiveId" clId="{89420B99-B73C-4938-B214-0B9750864450}" dt="2023-11-26T00:32:55.681" v="104" actId="1076"/>
          <ac:picMkLst>
            <pc:docMk/>
            <pc:sldMk cId="3244260885" sldId="291"/>
            <ac:picMk id="3" creationId="{90A8C952-E2DD-B387-05CC-EAFB8F41360F}"/>
          </ac:picMkLst>
        </pc:picChg>
        <pc:picChg chg="mod">
          <ac:chgData name="功二 武藤" userId="e7e1b0e996baf6b8" providerId="LiveId" clId="{89420B99-B73C-4938-B214-0B9750864450}" dt="2023-11-26T00:32:50.571" v="103" actId="1076"/>
          <ac:picMkLst>
            <pc:docMk/>
            <pc:sldMk cId="3244260885" sldId="291"/>
            <ac:picMk id="5" creationId="{686682C9-F4EF-53A1-28CD-12A79BF94C2A}"/>
          </ac:picMkLst>
        </pc:picChg>
      </pc:sldChg>
      <pc:sldChg chg="modSp mod">
        <pc:chgData name="功二 武藤" userId="e7e1b0e996baf6b8" providerId="LiveId" clId="{89420B99-B73C-4938-B214-0B9750864450}" dt="2023-11-14T10:53:59.590" v="2" actId="20577"/>
        <pc:sldMkLst>
          <pc:docMk/>
          <pc:sldMk cId="3268412158" sldId="295"/>
        </pc:sldMkLst>
        <pc:spChg chg="mod">
          <ac:chgData name="功二 武藤" userId="e7e1b0e996baf6b8" providerId="LiveId" clId="{89420B99-B73C-4938-B214-0B9750864450}" dt="2023-11-14T10:53:59.590" v="2" actId="20577"/>
          <ac:spMkLst>
            <pc:docMk/>
            <pc:sldMk cId="3268412158" sldId="295"/>
            <ac:spMk id="3" creationId="{18926873-5D82-0534-8116-CAEEBB5E457A}"/>
          </ac:spMkLst>
        </pc:spChg>
      </pc:sldChg>
      <pc:sldChg chg="addSp modSp new mod">
        <pc:chgData name="功二 武藤" userId="e7e1b0e996baf6b8" providerId="LiveId" clId="{89420B99-B73C-4938-B214-0B9750864450}" dt="2023-11-14T13:18:30.991" v="48" actId="1076"/>
        <pc:sldMkLst>
          <pc:docMk/>
          <pc:sldMk cId="3501021537" sldId="296"/>
        </pc:sldMkLst>
        <pc:spChg chg="add mod">
          <ac:chgData name="功二 武藤" userId="e7e1b0e996baf6b8" providerId="LiveId" clId="{89420B99-B73C-4938-B214-0B9750864450}" dt="2023-11-14T11:01:16.612" v="32" actId="20577"/>
          <ac:spMkLst>
            <pc:docMk/>
            <pc:sldMk cId="3501021537" sldId="296"/>
            <ac:spMk id="2" creationId="{42F66716-0CF5-804C-FC4F-A7ECE1703ED8}"/>
          </ac:spMkLst>
        </pc:spChg>
        <pc:picChg chg="add mod">
          <ac:chgData name="功二 武藤" userId="e7e1b0e996baf6b8" providerId="LiveId" clId="{89420B99-B73C-4938-B214-0B9750864450}" dt="2023-11-14T13:12:41.712" v="44" actId="208"/>
          <ac:picMkLst>
            <pc:docMk/>
            <pc:sldMk cId="3501021537" sldId="296"/>
            <ac:picMk id="4" creationId="{7905900E-1DC2-788D-5875-C1B3C9F144FE}"/>
          </ac:picMkLst>
        </pc:picChg>
        <pc:picChg chg="add mod">
          <ac:chgData name="功二 武藤" userId="e7e1b0e996baf6b8" providerId="LiveId" clId="{89420B99-B73C-4938-B214-0B9750864450}" dt="2023-11-14T13:12:54.404" v="45" actId="14100"/>
          <ac:picMkLst>
            <pc:docMk/>
            <pc:sldMk cId="3501021537" sldId="296"/>
            <ac:picMk id="6" creationId="{4185645C-0BBC-42E8-9A7F-8E3B5CA946F5}"/>
          </ac:picMkLst>
        </pc:picChg>
        <pc:picChg chg="add mod">
          <ac:chgData name="功二 武藤" userId="e7e1b0e996baf6b8" providerId="LiveId" clId="{89420B99-B73C-4938-B214-0B9750864450}" dt="2023-11-14T13:18:30.991" v="48" actId="1076"/>
          <ac:picMkLst>
            <pc:docMk/>
            <pc:sldMk cId="3501021537" sldId="296"/>
            <ac:picMk id="8" creationId="{8B95544D-8217-DDDF-F9C9-EB76945ADC6C}"/>
          </ac:picMkLst>
        </pc:picChg>
      </pc:sldChg>
      <pc:sldChg chg="addSp delSp modSp new del mod">
        <pc:chgData name="功二 武藤" userId="e7e1b0e996baf6b8" providerId="LiveId" clId="{89420B99-B73C-4938-B214-0B9750864450}" dt="2023-11-25T00:32:11.125" v="72" actId="2696"/>
        <pc:sldMkLst>
          <pc:docMk/>
          <pc:sldMk cId="795755602" sldId="297"/>
        </pc:sldMkLst>
        <pc:spChg chg="del">
          <ac:chgData name="功二 武藤" userId="e7e1b0e996baf6b8" providerId="LiveId" clId="{89420B99-B73C-4938-B214-0B9750864450}" dt="2023-11-25T00:28:51.133" v="50" actId="478"/>
          <ac:spMkLst>
            <pc:docMk/>
            <pc:sldMk cId="795755602" sldId="297"/>
            <ac:spMk id="2" creationId="{7509E734-40F7-1C15-AE5E-DF1CC38AE9F0}"/>
          </ac:spMkLst>
        </pc:spChg>
        <pc:spChg chg="del">
          <ac:chgData name="功二 武藤" userId="e7e1b0e996baf6b8" providerId="LiveId" clId="{89420B99-B73C-4938-B214-0B9750864450}" dt="2023-11-25T00:28:56.311" v="51" actId="478"/>
          <ac:spMkLst>
            <pc:docMk/>
            <pc:sldMk cId="795755602" sldId="297"/>
            <ac:spMk id="3" creationId="{8F4F212B-3E93-BA9F-BEA5-0D65995000BF}"/>
          </ac:spMkLst>
        </pc:spChg>
        <pc:spChg chg="add mod">
          <ac:chgData name="功二 武藤" userId="e7e1b0e996baf6b8" providerId="LiveId" clId="{89420B99-B73C-4938-B214-0B9750864450}" dt="2023-11-25T00:29:22.126" v="71" actId="1076"/>
          <ac:spMkLst>
            <pc:docMk/>
            <pc:sldMk cId="795755602" sldId="297"/>
            <ac:spMk id="4" creationId="{AE439871-B8D2-59EC-B82A-5072839FFB83}"/>
          </ac:spMkLst>
        </pc:spChg>
      </pc:sldChg>
      <pc:sldChg chg="new del">
        <pc:chgData name="功二 武藤" userId="e7e1b0e996baf6b8" providerId="LiveId" clId="{89420B99-B73C-4938-B214-0B9750864450}" dt="2023-11-25T00:34:18.185" v="77" actId="2696"/>
        <pc:sldMkLst>
          <pc:docMk/>
          <pc:sldMk cId="1165171237" sldId="297"/>
        </pc:sldMkLst>
      </pc:sldChg>
      <pc:sldChg chg="modSp add mod">
        <pc:chgData name="功二 武藤" userId="e7e1b0e996baf6b8" providerId="LiveId" clId="{89420B99-B73C-4938-B214-0B9750864450}" dt="2023-11-25T00:46:47.792" v="100" actId="20577"/>
        <pc:sldMkLst>
          <pc:docMk/>
          <pc:sldMk cId="501419632" sldId="298"/>
        </pc:sldMkLst>
        <pc:spChg chg="mod">
          <ac:chgData name="功二 武藤" userId="e7e1b0e996baf6b8" providerId="LiveId" clId="{89420B99-B73C-4938-B214-0B9750864450}" dt="2023-11-25T00:46:47.792" v="100" actId="20577"/>
          <ac:spMkLst>
            <pc:docMk/>
            <pc:sldMk cId="501419632" sldId="298"/>
            <ac:spMk id="8" creationId="{734EEBF8-54A3-4B7C-805C-A83F3128F46C}"/>
          </ac:spMkLst>
        </pc:spChg>
      </pc:sldChg>
      <pc:sldChg chg="add">
        <pc:chgData name="功二 武藤" userId="e7e1b0e996baf6b8" providerId="LiveId" clId="{89420B99-B73C-4938-B214-0B9750864450}" dt="2023-11-25T00:34:11.248" v="75"/>
        <pc:sldMkLst>
          <pc:docMk/>
          <pc:sldMk cId="3497834165" sldId="299"/>
        </pc:sldMkLst>
      </pc:sldChg>
      <pc:sldChg chg="add">
        <pc:chgData name="功二 武藤" userId="e7e1b0e996baf6b8" providerId="LiveId" clId="{89420B99-B73C-4938-B214-0B9750864450}" dt="2023-11-25T00:34:12.433" v="76"/>
        <pc:sldMkLst>
          <pc:docMk/>
          <pc:sldMk cId="3083355861" sldId="30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ED6125-4C52-37D3-D4F9-4A52FABF0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7E211F5-0336-24CE-1802-E1C07EC35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EBC665-275E-7F22-1041-EA5EA47D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592A7B-69A3-425A-35FF-773541C1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250297-1668-9479-FD83-78A8EAA6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54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526FD1-32B5-7870-6C5F-376833E8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0C1B3F7-861A-0FBC-0252-BF70A6CA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3221ED-BF03-B213-A57E-FE34302F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AD92B0-415C-85DD-7270-110A9A01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9905AD-F9B3-2743-821D-5B27E6C5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0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8F2E035-2024-D147-13D9-B969D31BA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D83EAC8-D993-664D-E534-5F1BF2B2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FD7CF1-5DE0-70A2-AB5A-CA6E34FC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97CA69-F8BF-F549-8869-91C5E287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FE8BF2-E89B-FA16-93AE-AB4E0423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904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3AFEF-7D70-63A1-79DE-FA060F24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44C2D4-7D08-101A-12BA-61E95A7A9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35DA5DC-480D-1F3B-EC95-85A1FEF3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0D958E-9C29-754C-15BF-3C0A57EB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22D75D-7CED-F32B-B078-B44A03C8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89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B7B051-F22A-C462-9BF5-84D59821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A31D027-AE88-ECC5-6A3F-CD70E8A23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B1917D-D2B0-82E5-1690-4BD9D5AC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324C03-A358-0AA3-03EB-1B163254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6A31B8-B073-F956-F599-564420A4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47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B45857-B248-78A2-98B6-FE6B6A1A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D8C142-E298-FACC-54C7-FD25B11F8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235F7B-2051-DD00-7EC2-FA980843E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A634B0-DEE7-B4DE-93AD-15F1244D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170CA9-E32A-79A2-7CA0-B7E67674A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1B2B49-8F8C-3B89-A50C-832F2968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7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8D4EB3-7DDF-9450-A2E6-5D0D059F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872DB7C-FF2F-C229-FFFD-D27B377D6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926E3-0FD3-9BAA-14A7-301AE4AE5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559C361-8F1C-2A6B-2A15-2C387DED6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CEE081B-8D00-13F8-39AE-44C4D1AE1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5D1AF8B-B4E0-A916-54C1-455B679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6A7071-4981-AF11-5EC8-4A8EB0B7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7241D8F-C71F-F3A2-2B3F-5CE7FD33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07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1F06CE-E09D-04E3-209A-AFACC7C39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B44993F-B907-D944-0BAA-99278A731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4B0DDF0-4E09-5AD0-72B7-6488A4800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E3FF1F-F862-25F2-E207-E58C16BF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07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E4CF88C-0F4E-8794-35B8-249A8312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2B76436-DDCD-623E-1A75-C906F132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8BC469-F32E-0AC6-6F96-42BF43FB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0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B07560-1CA4-9A61-C254-07019B7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C9BC77-56AE-E9EC-C15D-58AA6A40B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40DFEDD-539C-597A-11B6-2D8DAA57A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1E4C2E6-88D3-F4D8-9E4D-65385CC0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71534A0-FFFA-4AD8-6D00-34A196DF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1F8C03-4640-C3DF-32F4-DDA45904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38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3C283-6B7D-BB27-7884-CB2E72F70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ED8E29-4BA1-AFF6-1775-9CF0B1B8F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D4981C-DB32-C89A-9ACB-0232151F5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585F193-7D48-E2C6-CA4D-B0082A33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2A3DB21-E6AC-64A9-875F-43D04F642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8972ECB-37B4-A3D4-ED0D-8B85454C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470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A7B7F89-B5BF-CB87-8167-27935879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2F17DC-D929-2916-08BA-00EBC98DB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314060-64C3-BE66-D0D3-222717CF7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C112F-0010-497D-B293-EA2D4296A02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47ACBD-8D8A-5D23-4C52-3FE9F7BE6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E8EA08-1320-9187-3F03-FED73AFCF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97342-0D8E-4303-A579-6E5EFBAD81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26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st8.com/blog/contact-form-recaptchav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wvob-hp.jpn.org/yakuinkai/?page_id=66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wvob-hp.jpn.org/blog/2021/11/29/post-2600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lowpaper.com/online-pdf-viewer/?theme=dark&amp;pdf=https://ywvob-hp.jpn.org/wp-content/uploads/2021/06/mountaindiary.pdf&amp;wp-hosted=1&amp;title=&amp;header=&amp;singlepage=auto&amp;thumbs=1&amp;modified=2112011147#page=5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wvob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orino.club/" TargetMode="External"/><Relationship Id="rId4" Type="http://schemas.openxmlformats.org/officeDocument/2006/relationships/hyperlink" Target="https://lightgauge.net/build-site/wp/luxeritas-them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5E0FF5-8F51-B910-BF51-B81F76EEB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535" y="447245"/>
            <a:ext cx="9144000" cy="2387600"/>
          </a:xfrm>
        </p:spPr>
        <p:txBody>
          <a:bodyPr/>
          <a:lstStyle/>
          <a:p>
            <a:r>
              <a:rPr kumimoji="1" lang="en-US" altLang="ja-JP" dirty="0"/>
              <a:t>WP</a:t>
            </a:r>
            <a:r>
              <a:rPr kumimoji="1" lang="ja-JP" altLang="en-US" dirty="0"/>
              <a:t>勉強会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8926873-5D82-0534-8116-CAEEBB5E4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2076"/>
            <a:ext cx="9144000" cy="1655762"/>
          </a:xfrm>
        </p:spPr>
        <p:txBody>
          <a:bodyPr/>
          <a:lstStyle/>
          <a:p>
            <a:r>
              <a:rPr kumimoji="1" lang="en-US" altLang="ja-JP" dirty="0"/>
              <a:t>HP</a:t>
            </a:r>
            <a:r>
              <a:rPr kumimoji="1" lang="ja-JP" altLang="en-US" dirty="0"/>
              <a:t>委員</a:t>
            </a:r>
            <a:endParaRPr kumimoji="1" lang="en-US" altLang="ja-JP" dirty="0"/>
          </a:p>
          <a:p>
            <a:r>
              <a:rPr lang="ja-JP" altLang="en-US" dirty="0"/>
              <a:t>武藤</a:t>
            </a:r>
            <a:endParaRPr lang="en-US" altLang="ja-JP" dirty="0"/>
          </a:p>
          <a:p>
            <a:r>
              <a:rPr kumimoji="1" lang="en-US" altLang="ja-JP" dirty="0"/>
              <a:t>2023/11/26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4858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19BFE2-3F43-31DE-0E87-6E2D6579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13" y="326645"/>
            <a:ext cx="3067072" cy="639132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AE20EB-2750-92EB-DEF0-E6740DB3290D}"/>
              </a:ext>
            </a:extLst>
          </p:cNvPr>
          <p:cNvSpPr txBox="1"/>
          <p:nvPr/>
        </p:nvSpPr>
        <p:spPr>
          <a:xfrm>
            <a:off x="957944" y="422396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⑤</a:t>
            </a:r>
          </a:p>
        </p:txBody>
      </p:sp>
      <p:sp>
        <p:nvSpPr>
          <p:cNvPr id="5" name="矢印: 左 4">
            <a:extLst>
              <a:ext uri="{FF2B5EF4-FFF2-40B4-BE49-F238E27FC236}">
                <a16:creationId xmlns:a16="http://schemas.microsoft.com/office/drawing/2014/main" id="{8F9F24A6-5FC3-6CC5-2B91-2BDEF34A20CD}"/>
              </a:ext>
            </a:extLst>
          </p:cNvPr>
          <p:cNvSpPr/>
          <p:nvPr/>
        </p:nvSpPr>
        <p:spPr>
          <a:xfrm>
            <a:off x="5113175" y="5007429"/>
            <a:ext cx="628262" cy="41054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B492F4-6092-81CC-A1CE-0286B136F265}"/>
              </a:ext>
            </a:extLst>
          </p:cNvPr>
          <p:cNvSpPr txBox="1"/>
          <p:nvPr/>
        </p:nvSpPr>
        <p:spPr>
          <a:xfrm>
            <a:off x="6002694" y="4833552"/>
            <a:ext cx="500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表示する投稿番号を指定　</a:t>
            </a:r>
            <a:r>
              <a:rPr kumimoji="1" lang="en-US" altLang="ja-JP" dirty="0"/>
              <a:t>EX. https://ywvob-hp.jpn.org/blog/2023/11/02/post-</a:t>
            </a:r>
            <a:r>
              <a:rPr kumimoji="1" lang="en-US" altLang="ja-JP" dirty="0">
                <a:solidFill>
                  <a:srgbClr val="FF0000"/>
                </a:solidFill>
              </a:rPr>
              <a:t>4439</a:t>
            </a:r>
            <a:r>
              <a:rPr kumimoji="1" lang="en-US" altLang="ja-JP" dirty="0"/>
              <a:t>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9250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2683BA-6A46-0E0D-DBAA-A5C6BB49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440" y="760188"/>
            <a:ext cx="5810292" cy="58960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C1D0BAF-6B27-14F1-1777-E18F3595B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14" y="902428"/>
            <a:ext cx="2952772" cy="5362614"/>
          </a:xfrm>
          <a:prstGeom prst="rect">
            <a:avLst/>
          </a:prstGeom>
          <a:noFill/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7241E4-A25A-21B3-86A5-114CDE1AF87B}"/>
              </a:ext>
            </a:extLst>
          </p:cNvPr>
          <p:cNvSpPr txBox="1"/>
          <p:nvPr/>
        </p:nvSpPr>
        <p:spPr>
          <a:xfrm>
            <a:off x="1337387" y="369024"/>
            <a:ext cx="152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EDITOR</a:t>
            </a:r>
            <a:endParaRPr kumimoji="1" lang="ja-JP" altLang="en-US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605866A3-4AA3-DC8E-2E5A-EC713C7404B0}"/>
              </a:ext>
            </a:extLst>
          </p:cNvPr>
          <p:cNvSpPr/>
          <p:nvPr/>
        </p:nvSpPr>
        <p:spPr>
          <a:xfrm>
            <a:off x="4136571" y="1399592"/>
            <a:ext cx="810803" cy="8397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174418-F081-7BF2-7E8B-0E754E925DE3}"/>
              </a:ext>
            </a:extLst>
          </p:cNvPr>
          <p:cNvSpPr txBox="1"/>
          <p:nvPr/>
        </p:nvSpPr>
        <p:spPr>
          <a:xfrm>
            <a:off x="8092750" y="1264763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⑥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2F9FE2-0BAB-68F4-5B23-5D6732EFCA57}"/>
              </a:ext>
            </a:extLst>
          </p:cNvPr>
          <p:cNvSpPr txBox="1"/>
          <p:nvPr/>
        </p:nvSpPr>
        <p:spPr>
          <a:xfrm>
            <a:off x="6248399" y="521424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⑥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96C2BF5-E885-A2D7-C3A2-F9E1B2EB687A}"/>
              </a:ext>
            </a:extLst>
          </p:cNvPr>
          <p:cNvSpPr txBox="1"/>
          <p:nvPr/>
        </p:nvSpPr>
        <p:spPr>
          <a:xfrm>
            <a:off x="4029859" y="1030260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⑥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EC19D3B-3D45-FB7F-5173-5A35849135F4}"/>
              </a:ext>
            </a:extLst>
          </p:cNvPr>
          <p:cNvSpPr txBox="1"/>
          <p:nvPr/>
        </p:nvSpPr>
        <p:spPr>
          <a:xfrm>
            <a:off x="4947374" y="5728480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C543DC0-85D0-742D-8EE7-EA1B59ABD043}"/>
              </a:ext>
            </a:extLst>
          </p:cNvPr>
          <p:cNvSpPr txBox="1"/>
          <p:nvPr/>
        </p:nvSpPr>
        <p:spPr>
          <a:xfrm>
            <a:off x="9834465" y="149055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⑧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AD522BE-C03A-48AD-8F4E-F7A13F0A95C1}"/>
              </a:ext>
            </a:extLst>
          </p:cNvPr>
          <p:cNvSpPr txBox="1"/>
          <p:nvPr/>
        </p:nvSpPr>
        <p:spPr>
          <a:xfrm>
            <a:off x="10425728" y="2383494"/>
            <a:ext cx="16110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投稿のカテゴリー表示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A8EA7B-B6E1-7D3E-91E0-267B492B3C07}"/>
              </a:ext>
            </a:extLst>
          </p:cNvPr>
          <p:cNvSpPr txBox="1"/>
          <p:nvPr/>
        </p:nvSpPr>
        <p:spPr>
          <a:xfrm>
            <a:off x="10129935" y="152400"/>
            <a:ext cx="161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サイドバー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DF3979-054C-AFFB-E4F3-88346F03A20C}"/>
              </a:ext>
            </a:extLst>
          </p:cNvPr>
          <p:cNvSpPr txBox="1"/>
          <p:nvPr/>
        </p:nvSpPr>
        <p:spPr>
          <a:xfrm>
            <a:off x="10557696" y="471648"/>
            <a:ext cx="17417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/>
              <a:t>ロゴ（</a:t>
            </a:r>
            <a:r>
              <a:rPr kumimoji="1" lang="en-US" altLang="ja-JP" dirty="0"/>
              <a:t>LINK</a:t>
            </a:r>
            <a:r>
              <a:rPr kumimoji="1" lang="ja-JP" altLang="en-US" dirty="0"/>
              <a:t>）の表示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549013B-5AAC-3D81-3E23-7CB526186E3D}"/>
              </a:ext>
            </a:extLst>
          </p:cNvPr>
          <p:cNvSpPr txBox="1"/>
          <p:nvPr/>
        </p:nvSpPr>
        <p:spPr>
          <a:xfrm>
            <a:off x="10730714" y="5825209"/>
            <a:ext cx="17417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/>
              <a:t>ロゴ（</a:t>
            </a:r>
            <a:r>
              <a:rPr kumimoji="1" lang="en-US" altLang="ja-JP" dirty="0"/>
              <a:t>LINK</a:t>
            </a:r>
            <a:r>
              <a:rPr kumimoji="1" lang="ja-JP" altLang="en-US" dirty="0"/>
              <a:t>）の表示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BA5611-B57C-2A83-421A-8E592595DAFB}"/>
              </a:ext>
            </a:extLst>
          </p:cNvPr>
          <p:cNvSpPr txBox="1"/>
          <p:nvPr/>
        </p:nvSpPr>
        <p:spPr>
          <a:xfrm>
            <a:off x="10705593" y="4104351"/>
            <a:ext cx="174171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カレンダー</a:t>
            </a:r>
            <a:r>
              <a:rPr kumimoji="1" lang="ja-JP" altLang="en-US" dirty="0"/>
              <a:t>の表示（プラグイン）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2D37451-A14D-A615-F6EB-1199B2533FB7}"/>
              </a:ext>
            </a:extLst>
          </p:cNvPr>
          <p:cNvSpPr txBox="1"/>
          <p:nvPr/>
        </p:nvSpPr>
        <p:spPr>
          <a:xfrm>
            <a:off x="5375715" y="6286874"/>
            <a:ext cx="420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NEXTGEN</a:t>
            </a:r>
            <a:r>
              <a:rPr kumimoji="1" lang="ja-JP" altLang="en-US" dirty="0"/>
              <a:t>　</a:t>
            </a:r>
            <a:r>
              <a:rPr kumimoji="1" lang="en-US" altLang="ja-JP" dirty="0"/>
              <a:t>GALLERY</a:t>
            </a:r>
            <a:r>
              <a:rPr kumimoji="1" lang="ja-JP" altLang="en-US" dirty="0"/>
              <a:t>（プラグイン）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9222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0DB1788-D8CC-B935-B63D-5141B723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545" y="575763"/>
            <a:ext cx="8715439" cy="266701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D20B65-C229-9D68-FD70-32BEA16A74B1}"/>
              </a:ext>
            </a:extLst>
          </p:cNvPr>
          <p:cNvSpPr txBox="1"/>
          <p:nvPr/>
        </p:nvSpPr>
        <p:spPr>
          <a:xfrm>
            <a:off x="2693437" y="136849"/>
            <a:ext cx="432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NEXTGEN</a:t>
            </a:r>
            <a:r>
              <a:rPr kumimoji="1" lang="ja-JP" altLang="en-US" dirty="0"/>
              <a:t>　</a:t>
            </a:r>
            <a:r>
              <a:rPr kumimoji="1" lang="en-US" altLang="ja-JP" dirty="0"/>
              <a:t>GALLERY</a:t>
            </a:r>
            <a:r>
              <a:rPr kumimoji="1" lang="ja-JP" altLang="en-US" dirty="0"/>
              <a:t>（プラグイン）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E9F0352-DFC3-1249-14D1-B922B375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670" y="3977931"/>
            <a:ext cx="8963091" cy="274322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C222A0-D33B-9C3C-FEBB-53CA175E21A6}"/>
              </a:ext>
            </a:extLst>
          </p:cNvPr>
          <p:cNvSpPr txBox="1"/>
          <p:nvPr/>
        </p:nvSpPr>
        <p:spPr>
          <a:xfrm>
            <a:off x="2948473" y="355807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天気予報サイトから</a:t>
            </a:r>
            <a:r>
              <a:rPr kumimoji="1" lang="en-US" altLang="ja-JP" dirty="0"/>
              <a:t>HTML</a:t>
            </a:r>
            <a:r>
              <a:rPr kumimoji="1" lang="ja-JP" altLang="en-US" dirty="0"/>
              <a:t>をコピー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B80B17-0CCD-B59F-2668-2B4624DBCA50}"/>
              </a:ext>
            </a:extLst>
          </p:cNvPr>
          <p:cNvSpPr txBox="1"/>
          <p:nvPr/>
        </p:nvSpPr>
        <p:spPr>
          <a:xfrm>
            <a:off x="1886933" y="1724606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C62E96-3F5B-CADE-BCAF-489FE2302610}"/>
              </a:ext>
            </a:extLst>
          </p:cNvPr>
          <p:cNvSpPr txBox="1"/>
          <p:nvPr/>
        </p:nvSpPr>
        <p:spPr>
          <a:xfrm>
            <a:off x="1886933" y="5164875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⑨</a:t>
            </a:r>
          </a:p>
        </p:txBody>
      </p:sp>
    </p:spTree>
    <p:extLst>
      <p:ext uri="{BB962C8B-B14F-4D97-AF65-F5344CB8AC3E}">
        <p14:creationId xmlns:p14="http://schemas.microsoft.com/office/powerpoint/2010/main" val="398207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A49908-152F-6CF5-8B91-91B3B446A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94" y="297000"/>
            <a:ext cx="6305596" cy="640084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7ABC42-7A22-A24E-ECA2-FD06A1F16F6B}"/>
              </a:ext>
            </a:extLst>
          </p:cNvPr>
          <p:cNvSpPr txBox="1"/>
          <p:nvPr/>
        </p:nvSpPr>
        <p:spPr>
          <a:xfrm>
            <a:off x="4257867" y="3855099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⑩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1C59E7-B6D9-E93E-52C2-B09895A21F2C}"/>
              </a:ext>
            </a:extLst>
          </p:cNvPr>
          <p:cNvSpPr txBox="1"/>
          <p:nvPr/>
        </p:nvSpPr>
        <p:spPr>
          <a:xfrm>
            <a:off x="1110343" y="553616"/>
            <a:ext cx="240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LINK</a:t>
            </a:r>
            <a:r>
              <a:rPr lang="ja-JP" altLang="en-US" dirty="0"/>
              <a:t>を埋め込み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BB10E0-F11E-DC9C-E9A3-EC48F7265985}"/>
              </a:ext>
            </a:extLst>
          </p:cNvPr>
          <p:cNvSpPr txBox="1"/>
          <p:nvPr/>
        </p:nvSpPr>
        <p:spPr>
          <a:xfrm>
            <a:off x="1110343" y="3809999"/>
            <a:ext cx="240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TWITTER</a:t>
            </a:r>
            <a:r>
              <a:rPr lang="ja-JP" altLang="en-US" dirty="0"/>
              <a:t>を埋め込み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7234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948B81-E69F-4C43-8DE1-588FA80128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せ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78A4595-CCBE-48A9-A78A-B800526403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862108-3B4D-4DB7-8784-CF0745D5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31" y="123801"/>
            <a:ext cx="8524937" cy="6610398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F277A2A2-8A97-475F-BC38-0BC770859F04}"/>
              </a:ext>
            </a:extLst>
          </p:cNvPr>
          <p:cNvSpPr/>
          <p:nvPr/>
        </p:nvSpPr>
        <p:spPr>
          <a:xfrm>
            <a:off x="735611" y="3150660"/>
            <a:ext cx="1886309" cy="1097502"/>
          </a:xfrm>
          <a:prstGeom prst="wedgeEllipseCallout">
            <a:avLst>
              <a:gd name="adj1" fmla="val 74899"/>
              <a:gd name="adj2" fmla="val 645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選択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67EABF-AFA0-4750-9DA3-1A7CAAF9992B}"/>
              </a:ext>
            </a:extLst>
          </p:cNvPr>
          <p:cNvSpPr txBox="1"/>
          <p:nvPr/>
        </p:nvSpPr>
        <p:spPr>
          <a:xfrm>
            <a:off x="448574" y="276045"/>
            <a:ext cx="22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会員サイトへの</a:t>
            </a:r>
            <a:r>
              <a:rPr lang="ja-JP" altLang="en-US" dirty="0"/>
              <a:t>移行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6240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A58AA89-DCCA-55AA-6ECE-FBF6282F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16" y="223539"/>
            <a:ext cx="5772192" cy="27051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086215-D6E9-9779-5495-E7CC5B532E52}"/>
              </a:ext>
            </a:extLst>
          </p:cNvPr>
          <p:cNvSpPr txBox="1"/>
          <p:nvPr/>
        </p:nvSpPr>
        <p:spPr>
          <a:xfrm>
            <a:off x="1307507" y="3931065"/>
            <a:ext cx="373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プラグイン（</a:t>
            </a:r>
            <a:r>
              <a:rPr kumimoji="1" lang="en-US" altLang="ja-JP" dirty="0"/>
              <a:t>PASSWORD PROTECTED</a:t>
            </a:r>
            <a:r>
              <a:rPr kumimoji="1" lang="ja-JP" altLang="en-US" dirty="0"/>
              <a:t>にて会員サイトの</a:t>
            </a:r>
            <a:r>
              <a:rPr kumimoji="1" lang="en-US" altLang="ja-JP" dirty="0"/>
              <a:t>WP</a:t>
            </a:r>
            <a:r>
              <a:rPr kumimoji="1" lang="ja-JP" altLang="en-US" dirty="0"/>
              <a:t>を全て暗号化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E1248CA-0967-9501-9E08-FB5F8FEF5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74329"/>
            <a:ext cx="4869845" cy="35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78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B65F20-AB8A-7479-DD77-558A86DE9696}"/>
              </a:ext>
            </a:extLst>
          </p:cNvPr>
          <p:cNvSpPr txBox="1"/>
          <p:nvPr/>
        </p:nvSpPr>
        <p:spPr>
          <a:xfrm>
            <a:off x="317239" y="472751"/>
            <a:ext cx="338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/>
              <a:t>３．</a:t>
            </a:r>
            <a:r>
              <a:rPr kumimoji="1" lang="en-US" altLang="ja-JP" b="1" u="sng" dirty="0"/>
              <a:t>YWVOB</a:t>
            </a:r>
            <a:r>
              <a:rPr kumimoji="1" lang="ja-JP" altLang="en-US" b="1" u="sng" dirty="0"/>
              <a:t>会</a:t>
            </a:r>
            <a:r>
              <a:rPr kumimoji="1" lang="en-US" altLang="ja-JP" b="1" u="sng" dirty="0"/>
              <a:t>HP</a:t>
            </a:r>
            <a:r>
              <a:rPr kumimoji="1" lang="ja-JP" altLang="en-US" b="1" u="sng" dirty="0"/>
              <a:t>の構成</a:t>
            </a:r>
            <a:r>
              <a:rPr kumimoji="1" lang="en-US" altLang="ja-JP" b="1" u="sng" dirty="0"/>
              <a:t>(2)</a:t>
            </a:r>
          </a:p>
          <a:p>
            <a:r>
              <a:rPr lang="ja-JP" altLang="en-US" b="1" u="sng" dirty="0"/>
              <a:t>　　会員</a:t>
            </a:r>
            <a:r>
              <a:rPr kumimoji="1" lang="ja-JP" altLang="en-US" b="1" u="sng" dirty="0"/>
              <a:t>用</a:t>
            </a:r>
            <a:endParaRPr kumimoji="1" lang="en-US" altLang="ja-JP" b="1" u="sng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6A98CB-4FED-34A8-6D3B-74BB0CC155DC}"/>
              </a:ext>
            </a:extLst>
          </p:cNvPr>
          <p:cNvSpPr txBox="1"/>
          <p:nvPr/>
        </p:nvSpPr>
        <p:spPr>
          <a:xfrm>
            <a:off x="317239" y="1275790"/>
            <a:ext cx="58442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１．</a:t>
            </a:r>
            <a:r>
              <a:rPr lang="en-US" altLang="ja-JP" dirty="0"/>
              <a:t>URL:https://ywvob-hp.jpn.org/members/</a:t>
            </a:r>
          </a:p>
          <a:p>
            <a:endParaRPr lang="en-US" altLang="ja-JP" dirty="0"/>
          </a:p>
          <a:p>
            <a:r>
              <a:rPr lang="ja-JP" altLang="en-US" dirty="0">
                <a:latin typeface="+mn-ea"/>
              </a:rPr>
              <a:t>２．テーマ：</a:t>
            </a:r>
            <a:r>
              <a:rPr kumimoji="1" lang="en-US" altLang="ja-JP" dirty="0">
                <a:latin typeface="+mn-ea"/>
              </a:rPr>
              <a:t> LUXERITAS</a:t>
            </a:r>
            <a:r>
              <a:rPr lang="ja-JP" altLang="en-US" dirty="0">
                <a:latin typeface="+mn-ea"/>
              </a:rPr>
              <a:t>（開発：日本人）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①</a:t>
            </a:r>
            <a:r>
              <a:rPr lang="ja-JP" altLang="en-US" dirty="0">
                <a:latin typeface="+mn-ea"/>
              </a:rPr>
              <a:t>投稿一覧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②</a:t>
            </a:r>
            <a:r>
              <a:rPr lang="ja-JP" altLang="en-US" dirty="0">
                <a:latin typeface="+mn-ea"/>
              </a:rPr>
              <a:t>サイドバーに投稿のカテゴリを表示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③</a:t>
            </a:r>
            <a:r>
              <a:rPr lang="ja-JP" altLang="en-US" dirty="0">
                <a:latin typeface="+mn-ea"/>
              </a:rPr>
              <a:t>各種リンク（ウイジットによる。次ページ参照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　①</a:t>
            </a:r>
            <a:r>
              <a:rPr lang="ja-JP" altLang="en-US" b="0" i="0" dirty="0">
                <a:solidFill>
                  <a:srgbClr val="111111"/>
                </a:solidFill>
                <a:effectLst/>
                <a:latin typeface="+mn-ea"/>
              </a:rPr>
              <a:t>会報・</a:t>
            </a:r>
            <a:r>
              <a:rPr lang="en-US" altLang="ja-JP" b="0" i="0" dirty="0">
                <a:solidFill>
                  <a:srgbClr val="111111"/>
                </a:solidFill>
                <a:effectLst/>
                <a:latin typeface="+mn-ea"/>
              </a:rPr>
              <a:t>HP</a:t>
            </a:r>
            <a:r>
              <a:rPr lang="ja-JP" altLang="en-US" b="0" i="0" dirty="0">
                <a:solidFill>
                  <a:srgbClr val="111111"/>
                </a:solidFill>
                <a:effectLst/>
                <a:latin typeface="+mn-ea"/>
              </a:rPr>
              <a:t>原稿受付</a:t>
            </a:r>
            <a:endParaRPr lang="en-US" altLang="ja-JP" b="0" i="0" dirty="0">
              <a:solidFill>
                <a:srgbClr val="111111"/>
              </a:solidFill>
              <a:effectLst/>
              <a:latin typeface="+mn-ea"/>
            </a:endParaRPr>
          </a:p>
          <a:p>
            <a:r>
              <a:rPr lang="ja-JP" altLang="en-US" dirty="0">
                <a:solidFill>
                  <a:srgbClr val="111111"/>
                </a:solidFill>
                <a:latin typeface="+mn-ea"/>
              </a:rPr>
              <a:t>　　　②</a:t>
            </a:r>
            <a:r>
              <a:rPr lang="ja-JP" altLang="en-US" b="0" i="0" dirty="0">
                <a:solidFill>
                  <a:srgbClr val="111111"/>
                </a:solidFill>
                <a:effectLst/>
                <a:latin typeface="+mn-ea"/>
              </a:rPr>
              <a:t>メールアドレス、住所変更、その他連絡</a:t>
            </a:r>
          </a:p>
          <a:p>
            <a:r>
              <a:rPr lang="ja-JP" altLang="en-US" b="0" i="0" dirty="0">
                <a:solidFill>
                  <a:srgbClr val="111111"/>
                </a:solidFill>
                <a:effectLst/>
                <a:latin typeface="+mn-ea"/>
              </a:rPr>
              <a:t>　　　③新</a:t>
            </a:r>
            <a:r>
              <a:rPr lang="en-US" altLang="ja-JP" b="0" i="0" dirty="0">
                <a:solidFill>
                  <a:srgbClr val="111111"/>
                </a:solidFill>
                <a:effectLst/>
                <a:latin typeface="+mn-ea"/>
              </a:rPr>
              <a:t>YWVOB</a:t>
            </a:r>
            <a:r>
              <a:rPr lang="ja-JP" altLang="en-US" b="0" i="0" dirty="0">
                <a:solidFill>
                  <a:srgbClr val="111111"/>
                </a:solidFill>
                <a:effectLst/>
                <a:latin typeface="+mn-ea"/>
              </a:rPr>
              <a:t>公式</a:t>
            </a:r>
            <a:r>
              <a:rPr lang="en-US" altLang="ja-JP" b="0" i="0" dirty="0">
                <a:solidFill>
                  <a:srgbClr val="111111"/>
                </a:solidFill>
                <a:effectLst/>
                <a:latin typeface="+mn-ea"/>
              </a:rPr>
              <a:t>LINE</a:t>
            </a:r>
            <a:r>
              <a:rPr lang="ja-JP" altLang="en-US" b="0" i="0" dirty="0">
                <a:solidFill>
                  <a:srgbClr val="111111"/>
                </a:solidFill>
                <a:effectLst/>
                <a:latin typeface="+mn-ea"/>
              </a:rPr>
              <a:t>アカウント</a:t>
            </a:r>
          </a:p>
          <a:p>
            <a:r>
              <a:rPr lang="ja-JP" altLang="en-US" dirty="0">
                <a:latin typeface="+mn-ea"/>
              </a:rPr>
              <a:t>　　　④</a:t>
            </a:r>
            <a:r>
              <a:rPr lang="en-US" altLang="ja-JP" dirty="0">
                <a:latin typeface="+mn-ea"/>
              </a:rPr>
              <a:t>YWV HP</a:t>
            </a:r>
            <a:r>
              <a:rPr lang="ja-JP" altLang="en-US" dirty="0">
                <a:latin typeface="+mn-ea"/>
              </a:rPr>
              <a:t>コミュニティ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　</a:t>
            </a:r>
            <a:r>
              <a:rPr lang="en-US" altLang="ja-JP" dirty="0">
                <a:latin typeface="+mn-ea"/>
              </a:rPr>
              <a:t>⑤ADMIN LOGIN</a:t>
            </a:r>
          </a:p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D4D2D9D-5E57-CF83-A251-B84B3589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559" y="-26054"/>
            <a:ext cx="4886455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516924-F0E5-7D43-D1F6-61656777DEAB}"/>
              </a:ext>
            </a:extLst>
          </p:cNvPr>
          <p:cNvSpPr txBox="1"/>
          <p:nvPr/>
        </p:nvSpPr>
        <p:spPr>
          <a:xfrm>
            <a:off x="8439123" y="5178751"/>
            <a:ext cx="68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BBEA38-3A22-AF9D-5793-04071AF3BAEE}"/>
              </a:ext>
            </a:extLst>
          </p:cNvPr>
          <p:cNvSpPr txBox="1"/>
          <p:nvPr/>
        </p:nvSpPr>
        <p:spPr>
          <a:xfrm>
            <a:off x="10663364" y="4994085"/>
            <a:ext cx="437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②</a:t>
            </a: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1FBF2C8-CFB8-057A-FBA8-4CFA1D00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28" y="3431924"/>
            <a:ext cx="1523298" cy="330421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1E6340-1522-9F11-4D2B-9805BBDCC17C}"/>
              </a:ext>
            </a:extLst>
          </p:cNvPr>
          <p:cNvSpPr txBox="1"/>
          <p:nvPr/>
        </p:nvSpPr>
        <p:spPr>
          <a:xfrm>
            <a:off x="4545676" y="4714698"/>
            <a:ext cx="984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③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AE5B99A-6EB6-46FB-CB7E-DB0A853D209A}"/>
              </a:ext>
            </a:extLst>
          </p:cNvPr>
          <p:cNvSpPr/>
          <p:nvPr/>
        </p:nvSpPr>
        <p:spPr>
          <a:xfrm>
            <a:off x="999858" y="4016523"/>
            <a:ext cx="2247544" cy="4101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048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10F1318-E797-D074-DCFD-6CE261438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081" y="0"/>
            <a:ext cx="8127034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39CFAF-5F86-BAC1-24C2-B24FB9F13466}"/>
              </a:ext>
            </a:extLst>
          </p:cNvPr>
          <p:cNvSpPr txBox="1"/>
          <p:nvPr/>
        </p:nvSpPr>
        <p:spPr>
          <a:xfrm>
            <a:off x="273465" y="623843"/>
            <a:ext cx="206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ウイジット画面</a:t>
            </a:r>
          </a:p>
        </p:txBody>
      </p:sp>
    </p:spTree>
    <p:extLst>
      <p:ext uri="{BB962C8B-B14F-4D97-AF65-F5344CB8AC3E}">
        <p14:creationId xmlns:p14="http://schemas.microsoft.com/office/powerpoint/2010/main" val="189664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B7FBC8C-AF28-F018-5311-F492D029D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84" y="1109645"/>
            <a:ext cx="11030031" cy="463870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54AE81-84AC-6B23-6052-448B775B946A}"/>
              </a:ext>
            </a:extLst>
          </p:cNvPr>
          <p:cNvSpPr txBox="1"/>
          <p:nvPr/>
        </p:nvSpPr>
        <p:spPr>
          <a:xfrm>
            <a:off x="452927" y="230736"/>
            <a:ext cx="226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ウイジットとは？</a:t>
            </a:r>
            <a:br>
              <a:rPr kumimoji="1" lang="en-US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1529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3314A2C-8073-F543-9919-8F9101C41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94" y="68366"/>
            <a:ext cx="6644975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B65F20-AB8A-7479-DD77-558A86DE9696}"/>
              </a:ext>
            </a:extLst>
          </p:cNvPr>
          <p:cNvSpPr txBox="1"/>
          <p:nvPr/>
        </p:nvSpPr>
        <p:spPr>
          <a:xfrm>
            <a:off x="317239" y="549555"/>
            <a:ext cx="346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/>
              <a:t>４．</a:t>
            </a:r>
            <a:r>
              <a:rPr kumimoji="1" lang="en-US" altLang="ja-JP" b="1" u="sng" dirty="0"/>
              <a:t>YWVOB</a:t>
            </a:r>
            <a:r>
              <a:rPr kumimoji="1" lang="ja-JP" altLang="en-US" b="1" u="sng" dirty="0"/>
              <a:t>会</a:t>
            </a:r>
            <a:r>
              <a:rPr kumimoji="1" lang="en-US" altLang="ja-JP" b="1" u="sng" dirty="0"/>
              <a:t>HP</a:t>
            </a:r>
            <a:r>
              <a:rPr kumimoji="1" lang="ja-JP" altLang="en-US" b="1" u="sng" dirty="0"/>
              <a:t>の構成</a:t>
            </a:r>
            <a:r>
              <a:rPr kumimoji="1" lang="en-US" altLang="ja-JP" b="1" u="sng" dirty="0"/>
              <a:t>(3)</a:t>
            </a:r>
          </a:p>
          <a:p>
            <a:r>
              <a:rPr kumimoji="1" lang="ja-JP" altLang="en-US" b="1" u="sng" dirty="0"/>
              <a:t>　　役員用</a:t>
            </a:r>
            <a:endParaRPr kumimoji="1" lang="en-US" altLang="ja-JP" b="1" u="sng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6A98CB-4FED-34A8-6D3B-74BB0CC155DC}"/>
              </a:ext>
            </a:extLst>
          </p:cNvPr>
          <p:cNvSpPr txBox="1"/>
          <p:nvPr/>
        </p:nvSpPr>
        <p:spPr>
          <a:xfrm>
            <a:off x="317239" y="1275790"/>
            <a:ext cx="58442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１．</a:t>
            </a:r>
            <a:r>
              <a:rPr lang="en-US" altLang="ja-JP" dirty="0"/>
              <a:t>URL:https://ywvob-hp.jpn.org/yakuinkai/</a:t>
            </a:r>
          </a:p>
          <a:p>
            <a:endParaRPr lang="en-US" altLang="ja-JP" dirty="0"/>
          </a:p>
          <a:p>
            <a:r>
              <a:rPr lang="ja-JP" altLang="en-US" dirty="0">
                <a:latin typeface="+mn-ea"/>
              </a:rPr>
              <a:t>２．テーマ：</a:t>
            </a:r>
            <a:r>
              <a:rPr kumimoji="1" lang="en-US" altLang="ja-JP" dirty="0">
                <a:latin typeface="+mn-ea"/>
              </a:rPr>
              <a:t> LIGHTNING</a:t>
            </a:r>
            <a:r>
              <a:rPr lang="ja-JP" altLang="en-US" dirty="0">
                <a:latin typeface="+mn-ea"/>
              </a:rPr>
              <a:t>（ビジネス用）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①</a:t>
            </a:r>
            <a:r>
              <a:rPr lang="ja-JP" altLang="en-US" dirty="0">
                <a:latin typeface="+mn-ea"/>
              </a:rPr>
              <a:t>閲覧、編集には個別のユーザログインが必要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　（プラグイン：</a:t>
            </a:r>
            <a:r>
              <a:rPr lang="en-US" altLang="ja-JP" dirty="0">
                <a:latin typeface="+mn-ea"/>
              </a:rPr>
              <a:t>WP-members </a:t>
            </a:r>
            <a:r>
              <a:rPr lang="ja-JP" altLang="en-US" dirty="0">
                <a:latin typeface="+mn-ea"/>
              </a:rPr>
              <a:t>による）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②</a:t>
            </a:r>
            <a:r>
              <a:rPr lang="ja-JP" altLang="en-US" dirty="0">
                <a:latin typeface="+mn-ea"/>
              </a:rPr>
              <a:t>各委員会メニューバー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　　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③</a:t>
            </a:r>
            <a:r>
              <a:rPr lang="ja-JP" altLang="en-US" dirty="0">
                <a:latin typeface="+mn-ea"/>
              </a:rPr>
              <a:t>サイドバーに各員会の投稿を表示</a:t>
            </a:r>
            <a:endParaRPr lang="en-US" altLang="ja-JP" dirty="0">
              <a:latin typeface="+mn-ea"/>
            </a:endParaRPr>
          </a:p>
          <a:p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516924-F0E5-7D43-D1F6-61656777DEAB}"/>
              </a:ext>
            </a:extLst>
          </p:cNvPr>
          <p:cNvSpPr txBox="1"/>
          <p:nvPr/>
        </p:nvSpPr>
        <p:spPr>
          <a:xfrm>
            <a:off x="7387990" y="1939895"/>
            <a:ext cx="68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BBEA38-3A22-AF9D-5793-04071AF3BAEE}"/>
              </a:ext>
            </a:extLst>
          </p:cNvPr>
          <p:cNvSpPr txBox="1"/>
          <p:nvPr/>
        </p:nvSpPr>
        <p:spPr>
          <a:xfrm>
            <a:off x="10244620" y="549555"/>
            <a:ext cx="437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②</a:t>
            </a:r>
            <a:endParaRPr lang="en-US" altLang="ja-JP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09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18926873-5D82-0534-8116-CAEEBB5E4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435" y="517006"/>
            <a:ext cx="9144000" cy="5303026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200" b="1" dirty="0"/>
              <a:t>目次</a:t>
            </a:r>
            <a:endParaRPr kumimoji="1" lang="en-US" altLang="ja-JP" sz="3200" b="1" dirty="0"/>
          </a:p>
          <a:p>
            <a:pPr algn="l"/>
            <a:r>
              <a:rPr lang="ja-JP" altLang="en-US" sz="3200" b="1" dirty="0"/>
              <a:t>１．</a:t>
            </a:r>
            <a:r>
              <a:rPr lang="en-US" altLang="ja-JP" sz="3200" b="1" dirty="0"/>
              <a:t>WORD PRESS</a:t>
            </a:r>
            <a:r>
              <a:rPr lang="ja-JP" altLang="en-US" sz="3200" b="1" dirty="0"/>
              <a:t>とは？</a:t>
            </a:r>
            <a:endParaRPr lang="en-US" altLang="ja-JP" sz="3200" b="1" dirty="0"/>
          </a:p>
          <a:p>
            <a:pPr algn="l"/>
            <a:r>
              <a:rPr kumimoji="1" lang="ja-JP" altLang="en-US" sz="3200" b="1" dirty="0"/>
              <a:t>２．</a:t>
            </a:r>
            <a:r>
              <a:rPr kumimoji="1" lang="en-US" altLang="ja-JP" sz="3200" b="1" dirty="0"/>
              <a:t>YWVOB</a:t>
            </a:r>
            <a:r>
              <a:rPr kumimoji="1" lang="ja-JP" altLang="en-US" sz="3200" b="1" dirty="0"/>
              <a:t>会</a:t>
            </a:r>
            <a:r>
              <a:rPr kumimoji="1" lang="en-US" altLang="ja-JP" sz="3200" b="1" dirty="0"/>
              <a:t>HP</a:t>
            </a:r>
            <a:r>
              <a:rPr kumimoji="1" lang="ja-JP" altLang="en-US" sz="3200" b="1" dirty="0"/>
              <a:t>の構成</a:t>
            </a:r>
            <a:r>
              <a:rPr kumimoji="1" lang="en-US" altLang="ja-JP" sz="3200" b="1" dirty="0"/>
              <a:t>(1)</a:t>
            </a:r>
            <a:r>
              <a:rPr kumimoji="1" lang="ja-JP" altLang="en-US" sz="3200" b="1" dirty="0"/>
              <a:t>一般公開用</a:t>
            </a:r>
            <a:endParaRPr kumimoji="1" lang="en-US" altLang="ja-JP" sz="3200" b="1" dirty="0"/>
          </a:p>
          <a:p>
            <a:pPr algn="l"/>
            <a:r>
              <a:rPr lang="ja-JP" altLang="en-US" sz="3200" b="1" dirty="0"/>
              <a:t>３．</a:t>
            </a:r>
            <a:r>
              <a:rPr lang="en-US" altLang="ja-JP" sz="3200" b="1" dirty="0"/>
              <a:t>YWVOB</a:t>
            </a:r>
            <a:r>
              <a:rPr lang="ja-JP" altLang="en-US" sz="3200" b="1" dirty="0"/>
              <a:t>会</a:t>
            </a:r>
            <a:r>
              <a:rPr lang="en-US" altLang="ja-JP" sz="3200" b="1" dirty="0"/>
              <a:t>HP</a:t>
            </a:r>
            <a:r>
              <a:rPr lang="ja-JP" altLang="en-US" sz="3200" b="1" dirty="0"/>
              <a:t>の構成</a:t>
            </a:r>
            <a:r>
              <a:rPr lang="en-US" altLang="ja-JP" sz="3200" b="1" dirty="0"/>
              <a:t>(2)</a:t>
            </a:r>
            <a:r>
              <a:rPr lang="ja-JP" altLang="en-US" sz="3200" b="1" dirty="0"/>
              <a:t>会員用</a:t>
            </a:r>
            <a:endParaRPr lang="en-US" altLang="ja-JP" sz="3200" b="1" dirty="0"/>
          </a:p>
          <a:p>
            <a:pPr algn="l"/>
            <a:r>
              <a:rPr lang="ja-JP" altLang="en-US" sz="3200" b="1" dirty="0"/>
              <a:t>４．</a:t>
            </a:r>
            <a:r>
              <a:rPr lang="en-US" altLang="ja-JP" sz="3200" b="1" dirty="0"/>
              <a:t>YWVOB</a:t>
            </a:r>
            <a:r>
              <a:rPr lang="ja-JP" altLang="en-US" sz="3200" b="1" dirty="0"/>
              <a:t>会</a:t>
            </a:r>
            <a:r>
              <a:rPr lang="en-US" altLang="ja-JP" sz="3200" b="1" dirty="0"/>
              <a:t>HP</a:t>
            </a:r>
            <a:r>
              <a:rPr lang="ja-JP" altLang="en-US" sz="3200" b="1" dirty="0"/>
              <a:t>の構成</a:t>
            </a:r>
            <a:r>
              <a:rPr lang="en-US" altLang="ja-JP" sz="3200" b="1" dirty="0"/>
              <a:t>(3)</a:t>
            </a:r>
            <a:r>
              <a:rPr lang="ja-JP" altLang="en-US" sz="3200" b="1" dirty="0"/>
              <a:t>役員用</a:t>
            </a:r>
            <a:endParaRPr lang="en-US" altLang="ja-JP" sz="3200" b="1" dirty="0"/>
          </a:p>
          <a:p>
            <a:pPr algn="l"/>
            <a:r>
              <a:rPr lang="ja-JP" altLang="en-US" sz="3200" b="1" dirty="0"/>
              <a:t>５．セキュリティ、バックアップ関連</a:t>
            </a:r>
            <a:endParaRPr lang="en-US" altLang="ja-JP" sz="3200" b="1" dirty="0"/>
          </a:p>
          <a:p>
            <a:pPr algn="l"/>
            <a:r>
              <a:rPr lang="ja-JP" altLang="en-US" sz="3200" b="1" dirty="0"/>
              <a:t>６．その他、</a:t>
            </a:r>
            <a:r>
              <a:rPr lang="en-US" altLang="ja-JP" sz="3200" b="1" dirty="0"/>
              <a:t>TIPS,</a:t>
            </a:r>
            <a:r>
              <a:rPr lang="ja-JP" altLang="en-US" sz="3200" b="1" dirty="0"/>
              <a:t>スマフォアプリ等</a:t>
            </a:r>
            <a:endParaRPr lang="en-US" altLang="ja-JP" sz="3200" b="1" dirty="0"/>
          </a:p>
          <a:p>
            <a:pPr algn="l"/>
            <a:r>
              <a:rPr lang="ja-JP" altLang="en-US" sz="3200" b="1" dirty="0"/>
              <a:t>７</a:t>
            </a:r>
            <a:r>
              <a:rPr lang="en-US" altLang="ja-JP" sz="3200" b="1" dirty="0"/>
              <a:t>. </a:t>
            </a:r>
            <a:r>
              <a:rPr lang="ja-JP" altLang="en-US" sz="3200" b="1" dirty="0"/>
              <a:t> </a:t>
            </a:r>
            <a:r>
              <a:rPr lang="en-US" altLang="ja-JP" sz="3200" b="1" dirty="0"/>
              <a:t>Q&amp;A</a:t>
            </a:r>
          </a:p>
          <a:p>
            <a:pPr algn="l"/>
            <a:endParaRPr lang="en-US" altLang="ja-JP" dirty="0"/>
          </a:p>
          <a:p>
            <a:pPr algn="l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8412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349BE0B-8E1D-12E3-6E72-17E7C3FE0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02" y="1176270"/>
            <a:ext cx="5588552" cy="51958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98A432-293C-2665-5048-B34889721E46}"/>
              </a:ext>
            </a:extLst>
          </p:cNvPr>
          <p:cNvSpPr txBox="1"/>
          <p:nvPr/>
        </p:nvSpPr>
        <p:spPr>
          <a:xfrm>
            <a:off x="670729" y="367469"/>
            <a:ext cx="39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プラグイン　</a:t>
            </a:r>
            <a:r>
              <a:rPr kumimoji="1" lang="en-US" altLang="ja-JP" dirty="0"/>
              <a:t>WP-members 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2763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FA4A0E-30AF-B004-C21E-4CBE3F189E43}"/>
              </a:ext>
            </a:extLst>
          </p:cNvPr>
          <p:cNvSpPr txBox="1"/>
          <p:nvPr/>
        </p:nvSpPr>
        <p:spPr>
          <a:xfrm>
            <a:off x="317239" y="472751"/>
            <a:ext cx="422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/>
              <a:t>５．</a:t>
            </a:r>
            <a:r>
              <a:rPr lang="ja-JP" altLang="en-US" b="1" u="sng" dirty="0"/>
              <a:t>セキュリティ、バックアップ関連</a:t>
            </a:r>
            <a:endParaRPr kumimoji="1" lang="en-US" altLang="ja-JP" b="1" u="sng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C9AEB4-3A90-9AC4-A03C-962A79B5B054}"/>
              </a:ext>
            </a:extLst>
          </p:cNvPr>
          <p:cNvSpPr txBox="1"/>
          <p:nvPr/>
        </p:nvSpPr>
        <p:spPr>
          <a:xfrm>
            <a:off x="888762" y="1358781"/>
            <a:ext cx="72126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１）</a:t>
            </a:r>
            <a:r>
              <a:rPr kumimoji="1" lang="en-US" altLang="ja-JP" dirty="0"/>
              <a:t>CONTACT FORM7</a:t>
            </a:r>
            <a:r>
              <a:rPr kumimoji="1" lang="ja-JP" altLang="en-US" dirty="0"/>
              <a:t>（問い合わせプラグイン）に</a:t>
            </a:r>
            <a:r>
              <a:rPr kumimoji="1" lang="en-US" altLang="ja-JP" dirty="0" err="1"/>
              <a:t>Goolge</a:t>
            </a:r>
            <a:r>
              <a:rPr kumimoji="1" lang="ja-JP" altLang="en-US" dirty="0"/>
              <a:t>のスパム　　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r>
              <a:rPr kumimoji="1" lang="ja-JP" altLang="en-US" dirty="0"/>
              <a:t>対策</a:t>
            </a:r>
            <a:r>
              <a:rPr kumimoji="1" lang="en-US" altLang="ja-JP" dirty="0"/>
              <a:t>RECHATCHA</a:t>
            </a:r>
            <a:r>
              <a:rPr kumimoji="1" lang="ja-JP" altLang="en-US" dirty="0"/>
              <a:t>を設定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２）</a:t>
            </a:r>
            <a:r>
              <a:rPr lang="en-US" altLang="ja-JP" b="0" i="0" dirty="0" err="1">
                <a:solidFill>
                  <a:srgbClr val="2C3338"/>
                </a:solidFill>
                <a:effectLst/>
                <a:latin typeface="-apple-system"/>
              </a:rPr>
              <a:t>Wordfence</a:t>
            </a:r>
            <a:r>
              <a:rPr lang="en-US" altLang="ja-JP" b="0" i="0" dirty="0">
                <a:solidFill>
                  <a:srgbClr val="2C3338"/>
                </a:solidFill>
                <a:effectLst/>
                <a:latin typeface="-apple-system"/>
              </a:rPr>
              <a:t> Security - </a:t>
            </a:r>
            <a:r>
              <a:rPr lang="ja-JP" altLang="en-US" b="0" i="0" dirty="0">
                <a:solidFill>
                  <a:srgbClr val="2C3338"/>
                </a:solidFill>
                <a:effectLst/>
                <a:latin typeface="-apple-system"/>
              </a:rPr>
              <a:t>ウイルス対策、ファイアウォール、</a:t>
            </a:r>
            <a:endParaRPr lang="en-US" altLang="ja-JP" b="0" i="0" dirty="0">
              <a:solidFill>
                <a:srgbClr val="2C3338"/>
              </a:solidFill>
              <a:effectLst/>
              <a:latin typeface="-apple-system"/>
            </a:endParaRPr>
          </a:p>
          <a:p>
            <a:r>
              <a:rPr lang="ja-JP" altLang="en-US" dirty="0">
                <a:solidFill>
                  <a:srgbClr val="2C3338"/>
                </a:solidFill>
                <a:latin typeface="-apple-system"/>
              </a:rPr>
              <a:t>　　</a:t>
            </a:r>
            <a:r>
              <a:rPr lang="ja-JP" altLang="en-US" b="0" i="0" dirty="0">
                <a:solidFill>
                  <a:srgbClr val="2C3338"/>
                </a:solidFill>
                <a:effectLst/>
                <a:latin typeface="-apple-system"/>
              </a:rPr>
              <a:t>マルウェアスキャン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３</a:t>
            </a:r>
            <a:r>
              <a:rPr kumimoji="1" lang="ja-JP" altLang="en-US" dirty="0"/>
              <a:t>）</a:t>
            </a:r>
            <a:r>
              <a:rPr kumimoji="1" lang="en-US" altLang="ja-JP" dirty="0" err="1"/>
              <a:t>UpdraftPlus</a:t>
            </a:r>
            <a:r>
              <a:rPr kumimoji="1" lang="en-US" altLang="ja-JP" dirty="0"/>
              <a:t> - </a:t>
            </a:r>
            <a:r>
              <a:rPr kumimoji="1" lang="ja-JP" altLang="en-US" dirty="0"/>
              <a:t>バックアップ</a:t>
            </a:r>
            <a:r>
              <a:rPr kumimoji="1" lang="en-US" altLang="ja-JP" dirty="0"/>
              <a:t>/</a:t>
            </a:r>
            <a:r>
              <a:rPr kumimoji="1" lang="ja-JP" altLang="en-US" dirty="0"/>
              <a:t>復元（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週間に一度</a:t>
            </a:r>
            <a:r>
              <a:rPr kumimoji="1" lang="en-US" altLang="ja-JP" dirty="0"/>
              <a:t>BACKUP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r>
              <a:rPr kumimoji="1" lang="ja-JP" altLang="en-US" dirty="0"/>
              <a:t>全サイト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４）統計情報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r>
              <a:rPr lang="en-US" altLang="ja-JP" dirty="0"/>
              <a:t>Visitor Traffic Real Time Statistics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5130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86682C9-F4EF-53A1-28CD-12A79BF9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497" y="0"/>
            <a:ext cx="5649951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E5C18F-A710-901B-C41C-6ED6E4F339D7}"/>
              </a:ext>
            </a:extLst>
          </p:cNvPr>
          <p:cNvSpPr txBox="1"/>
          <p:nvPr/>
        </p:nvSpPr>
        <p:spPr>
          <a:xfrm>
            <a:off x="160233" y="1065526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3"/>
              </a:rPr>
              <a:t>【</a:t>
            </a:r>
            <a:r>
              <a:rPr lang="ja-JP" altLang="en-US" dirty="0">
                <a:hlinkClick r:id="rId3"/>
              </a:rPr>
              <a:t>スパム対策</a:t>
            </a:r>
            <a:r>
              <a:rPr lang="en-US" altLang="ja-JP" dirty="0">
                <a:hlinkClick r:id="rId3"/>
              </a:rPr>
              <a:t>】Contact Form 7</a:t>
            </a:r>
            <a:r>
              <a:rPr lang="ja-JP" altLang="en-US" dirty="0">
                <a:hlinkClick r:id="rId3"/>
              </a:rPr>
              <a:t>の</a:t>
            </a:r>
            <a:r>
              <a:rPr lang="en-US" altLang="ja-JP" dirty="0">
                <a:hlinkClick r:id="rId3"/>
              </a:rPr>
              <a:t>reCAPTCHA</a:t>
            </a:r>
          </a:p>
          <a:p>
            <a:r>
              <a:rPr lang="ja-JP" altLang="en-US" dirty="0">
                <a:hlinkClick r:id="rId3"/>
              </a:rPr>
              <a:t>　設定方法 </a:t>
            </a:r>
            <a:r>
              <a:rPr lang="en-US" altLang="ja-JP" dirty="0">
                <a:hlinkClick r:id="rId3"/>
              </a:rPr>
              <a:t>- WEBST8</a:t>
            </a:r>
            <a:r>
              <a:rPr lang="ja-JP" altLang="en-US" dirty="0">
                <a:hlinkClick r:id="rId3"/>
              </a:rPr>
              <a:t>のブログ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0A8C952-E2DD-B387-05CC-EAFB8F41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03" y="2202024"/>
            <a:ext cx="4522324" cy="379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60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1B4670-580F-9783-467A-3FC9FA47BC2C}"/>
              </a:ext>
            </a:extLst>
          </p:cNvPr>
          <p:cNvSpPr txBox="1"/>
          <p:nvPr/>
        </p:nvSpPr>
        <p:spPr>
          <a:xfrm>
            <a:off x="317239" y="472751"/>
            <a:ext cx="422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u="sng" dirty="0"/>
              <a:t>６</a:t>
            </a:r>
            <a:r>
              <a:rPr kumimoji="1" lang="ja-JP" altLang="en-US" b="1" u="sng" dirty="0"/>
              <a:t>．その他、</a:t>
            </a:r>
            <a:r>
              <a:rPr kumimoji="1" lang="en-US" altLang="ja-JP" b="1" u="sng" dirty="0"/>
              <a:t>TIPS,</a:t>
            </a:r>
            <a:r>
              <a:rPr kumimoji="1" lang="ja-JP" altLang="en-US" b="1" u="sng" dirty="0"/>
              <a:t>スマフォアプリ等</a:t>
            </a:r>
            <a:endParaRPr kumimoji="1" lang="en-US" altLang="ja-JP" b="1" u="sng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696EF4A-0468-8CB6-C4F4-3A9037565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10" y="1678937"/>
            <a:ext cx="8565954" cy="496001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3F6EC3-0CF4-32FA-2559-275B3742F00C}"/>
              </a:ext>
            </a:extLst>
          </p:cNvPr>
          <p:cNvSpPr txBox="1"/>
          <p:nvPr/>
        </p:nvSpPr>
        <p:spPr>
          <a:xfrm>
            <a:off x="1185728" y="107584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https://ywvob-hp.jpn.org/yakuinkai/?page_id=66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1976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BDB0350-CAC5-46E7-8CFD-285F9780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60" y="695286"/>
            <a:ext cx="9334390" cy="6131007"/>
          </a:xfrm>
          <a:prstGeom prst="rect">
            <a:avLst/>
          </a:prstGeom>
        </p:spPr>
      </p:pic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8533D160-3919-4FEB-A2C7-2653FB9E0069}"/>
              </a:ext>
            </a:extLst>
          </p:cNvPr>
          <p:cNvSpPr/>
          <p:nvPr/>
        </p:nvSpPr>
        <p:spPr>
          <a:xfrm>
            <a:off x="6296472" y="695286"/>
            <a:ext cx="1969950" cy="785524"/>
          </a:xfrm>
          <a:prstGeom prst="wedgeRoundRectCallout">
            <a:avLst>
              <a:gd name="adj1" fmla="val -42262"/>
              <a:gd name="adj2" fmla="val 773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ブロックエディタで追加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8044145B-641D-4BCA-9529-CAB24FB757D0}"/>
              </a:ext>
            </a:extLst>
          </p:cNvPr>
          <p:cNvSpPr/>
          <p:nvPr/>
        </p:nvSpPr>
        <p:spPr>
          <a:xfrm>
            <a:off x="6860045" y="1837752"/>
            <a:ext cx="1890169" cy="785524"/>
          </a:xfrm>
          <a:prstGeom prst="wedgeRoundRectCallout">
            <a:avLst>
              <a:gd name="adj1" fmla="val 67154"/>
              <a:gd name="adj2" fmla="val 750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カテゴリーの追加</a:t>
            </a: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FA79F990-0AC1-43FD-880D-3FA7A9850BC1}"/>
              </a:ext>
            </a:extLst>
          </p:cNvPr>
          <p:cNvSpPr/>
          <p:nvPr/>
        </p:nvSpPr>
        <p:spPr>
          <a:xfrm>
            <a:off x="7147457" y="3190707"/>
            <a:ext cx="1890169" cy="785524"/>
          </a:xfrm>
          <a:prstGeom prst="wedgeRoundRectCallout">
            <a:avLst>
              <a:gd name="adj1" fmla="val 67154"/>
              <a:gd name="adj2" fmla="val 750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アイキャッチコピーの追加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734EEBF8-54A3-4B7C-805C-A83F3128F46C}"/>
              </a:ext>
            </a:extLst>
          </p:cNvPr>
          <p:cNvSpPr/>
          <p:nvPr/>
        </p:nvSpPr>
        <p:spPr>
          <a:xfrm>
            <a:off x="7005284" y="4707524"/>
            <a:ext cx="1890169" cy="785524"/>
          </a:xfrm>
          <a:prstGeom prst="wedgeRoundRectCallout">
            <a:avLst>
              <a:gd name="adj1" fmla="val 67154"/>
              <a:gd name="adj2" fmla="val 750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抜粋の追加（必要時）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C6B4C7-FE4A-479D-91C2-B4552234EEC9}"/>
              </a:ext>
            </a:extLst>
          </p:cNvPr>
          <p:cNvSpPr txBox="1"/>
          <p:nvPr/>
        </p:nvSpPr>
        <p:spPr>
          <a:xfrm>
            <a:off x="540048" y="127855"/>
            <a:ext cx="268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投稿の例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6813E48F-D5EE-4E54-864B-0F3BB45229AC}"/>
              </a:ext>
            </a:extLst>
          </p:cNvPr>
          <p:cNvSpPr/>
          <p:nvPr/>
        </p:nvSpPr>
        <p:spPr>
          <a:xfrm>
            <a:off x="212746" y="2368848"/>
            <a:ext cx="1890169" cy="1214621"/>
          </a:xfrm>
          <a:prstGeom prst="wedgeRoundRectCallout">
            <a:avLst>
              <a:gd name="adj1" fmla="val 67154"/>
              <a:gd name="adj2" fmla="val 750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WINDOWS</a:t>
            </a:r>
            <a:r>
              <a:rPr kumimoji="1" lang="ja-JP" altLang="en-US" dirty="0"/>
              <a:t>　</a:t>
            </a:r>
            <a:r>
              <a:rPr kumimoji="1" lang="en-US" altLang="ja-JP" dirty="0"/>
              <a:t>SNIPPING</a:t>
            </a:r>
            <a:r>
              <a:rPr lang="ja-JP" altLang="en-US" dirty="0"/>
              <a:t>　</a:t>
            </a:r>
            <a:r>
              <a:rPr lang="en-US" altLang="ja-JP" dirty="0"/>
              <a:t>TOOL</a:t>
            </a:r>
            <a:r>
              <a:rPr lang="ja-JP" altLang="en-US" dirty="0"/>
              <a:t>を活用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E1AD7C2-9948-4827-9F52-4751F661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04" y="2714625"/>
            <a:ext cx="9334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19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E7556AF-7A04-46A8-9087-97B7C99B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107" y="2825156"/>
            <a:ext cx="4055879" cy="20387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2579C37-15CF-420D-AEAC-165BA899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75" y="430054"/>
            <a:ext cx="4120170" cy="2191301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7B6B8104-37EC-4B06-8976-10D96FD1A3E8}"/>
              </a:ext>
            </a:extLst>
          </p:cNvPr>
          <p:cNvSpPr/>
          <p:nvPr/>
        </p:nvSpPr>
        <p:spPr>
          <a:xfrm>
            <a:off x="6523538" y="640054"/>
            <a:ext cx="1969950" cy="785524"/>
          </a:xfrm>
          <a:prstGeom prst="wedgeRoundRectCallout">
            <a:avLst>
              <a:gd name="adj1" fmla="val -108929"/>
              <a:gd name="adj2" fmla="val -398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最後に更新をクリック</a:t>
            </a:r>
            <a:endParaRPr kumimoji="1" lang="ja-JP" altLang="en-US" dirty="0"/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0A522345-39CD-4E61-811D-EB3577F97EEC}"/>
              </a:ext>
            </a:extLst>
          </p:cNvPr>
          <p:cNvSpPr/>
          <p:nvPr/>
        </p:nvSpPr>
        <p:spPr>
          <a:xfrm>
            <a:off x="4967830" y="3357684"/>
            <a:ext cx="1969950" cy="785524"/>
          </a:xfrm>
          <a:prstGeom prst="wedgeRoundRectCallout">
            <a:avLst>
              <a:gd name="adj1" fmla="val 120355"/>
              <a:gd name="adj2" fmla="val 851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「投稿を表示」にて必ず確認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343D8C1-28E0-40C1-9624-BB9B24E76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257" y="3140633"/>
            <a:ext cx="3375428" cy="3717367"/>
          </a:xfrm>
          <a:prstGeom prst="rect">
            <a:avLst/>
          </a:prstGeom>
        </p:spPr>
      </p:pic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90DECD5B-7BF2-4A08-8499-27F6D58B969E}"/>
              </a:ext>
            </a:extLst>
          </p:cNvPr>
          <p:cNvSpPr/>
          <p:nvPr/>
        </p:nvSpPr>
        <p:spPr>
          <a:xfrm>
            <a:off x="5121894" y="4442894"/>
            <a:ext cx="1969950" cy="1878125"/>
          </a:xfrm>
          <a:prstGeom prst="wedgeRoundRectCallout">
            <a:avLst>
              <a:gd name="adj1" fmla="val -98025"/>
              <a:gd name="adj2" fmla="val -148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「表示できません」とエラーがでたら、</a:t>
            </a:r>
            <a:r>
              <a:rPr lang="en-US" altLang="ja-JP" dirty="0"/>
              <a:t>URL</a:t>
            </a:r>
            <a:r>
              <a:rPr lang="ja-JP" altLang="en-US" dirty="0"/>
              <a:t>スラッグが英文になっている事を再確認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7834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A863CA-942B-4B0F-A38C-B649A79A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51" y="839754"/>
            <a:ext cx="9002055" cy="585868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1A7D25-6FEE-4CAA-B25B-96957F99AF04}"/>
              </a:ext>
            </a:extLst>
          </p:cNvPr>
          <p:cNvSpPr txBox="1"/>
          <p:nvPr/>
        </p:nvSpPr>
        <p:spPr>
          <a:xfrm>
            <a:off x="662787" y="104328"/>
            <a:ext cx="2835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予め</a:t>
            </a:r>
            <a:r>
              <a:rPr kumimoji="1" lang="en-US" altLang="ja-JP" dirty="0"/>
              <a:t>UP</a:t>
            </a:r>
            <a:r>
              <a:rPr kumimoji="1" lang="ja-JP" altLang="en-US" dirty="0"/>
              <a:t>してあった写真から</a:t>
            </a:r>
            <a:r>
              <a:rPr lang="ja-JP" altLang="en-US" dirty="0"/>
              <a:t>ギャラリーを追加</a:t>
            </a:r>
            <a:endParaRPr kumimoji="1" lang="ja-JP" altLang="en-US" dirty="0"/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F3B1C5DD-C5CF-4069-AF17-0D31B350590B}"/>
              </a:ext>
            </a:extLst>
          </p:cNvPr>
          <p:cNvSpPr/>
          <p:nvPr/>
        </p:nvSpPr>
        <p:spPr>
          <a:xfrm>
            <a:off x="6376252" y="2714331"/>
            <a:ext cx="1969950" cy="785524"/>
          </a:xfrm>
          <a:prstGeom prst="wedgeRoundRectCallout">
            <a:avLst>
              <a:gd name="adj1" fmla="val -108929"/>
              <a:gd name="adj2" fmla="val -398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メディアライブラリーからギャラリーを作成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EDC962F3-0163-4BD5-B3C2-EF2C7F5A2E0D}"/>
              </a:ext>
            </a:extLst>
          </p:cNvPr>
          <p:cNvSpPr/>
          <p:nvPr/>
        </p:nvSpPr>
        <p:spPr>
          <a:xfrm>
            <a:off x="6663664" y="4588907"/>
            <a:ext cx="1969950" cy="1903947"/>
          </a:xfrm>
          <a:prstGeom prst="wedgeRoundRectCallout">
            <a:avLst>
              <a:gd name="adj1" fmla="val 92941"/>
              <a:gd name="adj2" fmla="val -1748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縦の写真と横の写真は混在させない事（縦に統一されてしまう。）カラム数を調節</a:t>
            </a:r>
          </a:p>
        </p:txBody>
      </p:sp>
    </p:spTree>
    <p:extLst>
      <p:ext uri="{BB962C8B-B14F-4D97-AF65-F5344CB8AC3E}">
        <p14:creationId xmlns:p14="http://schemas.microsoft.com/office/powerpoint/2010/main" val="3083355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A00CA6-EDF5-4258-9BBD-4D3934A46821}"/>
              </a:ext>
            </a:extLst>
          </p:cNvPr>
          <p:cNvSpPr txBox="1"/>
          <p:nvPr/>
        </p:nvSpPr>
        <p:spPr>
          <a:xfrm>
            <a:off x="914400" y="411173"/>
            <a:ext cx="325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PDF</a:t>
            </a:r>
            <a:r>
              <a:rPr kumimoji="1" lang="ja-JP" altLang="en-US" dirty="0"/>
              <a:t>の投稿方法　３方式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5FD364-9EFE-4B20-BAFE-68B5F3FE2BE9}"/>
              </a:ext>
            </a:extLst>
          </p:cNvPr>
          <p:cNvSpPr txBox="1"/>
          <p:nvPr/>
        </p:nvSpPr>
        <p:spPr>
          <a:xfrm>
            <a:off x="981906" y="1172150"/>
            <a:ext cx="597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方式１：ブロックエディタにて「ファイル」選択して</a:t>
            </a:r>
            <a:r>
              <a:rPr kumimoji="1" lang="en-US" altLang="ja-JP" dirty="0"/>
              <a:t>UPLOAD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03E14A-216E-4EE3-880D-2EE029363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135" y="935525"/>
            <a:ext cx="2620302" cy="319190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94DAD99-80D4-4BAC-A483-ABC31D7E58BC}"/>
              </a:ext>
            </a:extLst>
          </p:cNvPr>
          <p:cNvSpPr/>
          <p:nvPr/>
        </p:nvSpPr>
        <p:spPr>
          <a:xfrm>
            <a:off x="7916617" y="2147919"/>
            <a:ext cx="724156" cy="7671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1A28173-E143-47BE-B027-D93E5864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321" y="2210126"/>
            <a:ext cx="4765559" cy="43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3ECB99D-604E-46BC-A0D3-B17B58FE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402" y="0"/>
            <a:ext cx="3386492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A00CA6-EDF5-4258-9BBD-4D3934A46821}"/>
              </a:ext>
            </a:extLst>
          </p:cNvPr>
          <p:cNvSpPr txBox="1"/>
          <p:nvPr/>
        </p:nvSpPr>
        <p:spPr>
          <a:xfrm>
            <a:off x="914400" y="411173"/>
            <a:ext cx="325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PDF</a:t>
            </a:r>
            <a:r>
              <a:rPr kumimoji="1" lang="ja-JP" altLang="en-US" dirty="0"/>
              <a:t>の投稿方法　３方式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94DAD99-80D4-4BAC-A483-ABC31D7E58BC}"/>
              </a:ext>
            </a:extLst>
          </p:cNvPr>
          <p:cNvSpPr/>
          <p:nvPr/>
        </p:nvSpPr>
        <p:spPr>
          <a:xfrm>
            <a:off x="9078569" y="4639505"/>
            <a:ext cx="746627" cy="938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3E3ABE-F18C-4B57-94E1-121EB562AA80}"/>
              </a:ext>
            </a:extLst>
          </p:cNvPr>
          <p:cNvSpPr txBox="1"/>
          <p:nvPr/>
        </p:nvSpPr>
        <p:spPr>
          <a:xfrm>
            <a:off x="788081" y="1095438"/>
            <a:ext cx="5977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方式２：ブロックエディタにて「</a:t>
            </a:r>
            <a:r>
              <a:rPr kumimoji="1" lang="en-US" altLang="ja-JP" dirty="0"/>
              <a:t>PDF</a:t>
            </a:r>
            <a:r>
              <a:rPr kumimoji="1" lang="ja-JP" altLang="en-US" dirty="0"/>
              <a:t>　</a:t>
            </a:r>
            <a:r>
              <a:rPr kumimoji="1" lang="en-US" altLang="ja-JP" dirty="0"/>
              <a:t>Embedder</a:t>
            </a:r>
            <a:r>
              <a:rPr kumimoji="1" lang="ja-JP" altLang="en-US" dirty="0"/>
              <a:t>」選択して</a:t>
            </a:r>
            <a:r>
              <a:rPr kumimoji="1" lang="en-US" altLang="ja-JP" dirty="0"/>
              <a:t>UPLOAD</a:t>
            </a:r>
          </a:p>
          <a:p>
            <a:endParaRPr lang="en-US" altLang="ja-JP" dirty="0"/>
          </a:p>
          <a:p>
            <a:r>
              <a:rPr kumimoji="1" lang="ja-JP" altLang="en-US" dirty="0"/>
              <a:t>ページ選択、拡大・縮小機能あり。</a:t>
            </a:r>
          </a:p>
        </p:txBody>
      </p:sp>
      <p:pic>
        <p:nvPicPr>
          <p:cNvPr id="10" name="図 9">
            <a:hlinkClick r:id="rId3"/>
            <a:extLst>
              <a:ext uri="{FF2B5EF4-FFF2-40B4-BE49-F238E27FC236}">
                <a16:creationId xmlns:a16="http://schemas.microsoft.com/office/drawing/2014/main" id="{A1770230-7B44-4BDF-AEAF-881A7BCCF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40" y="3051948"/>
            <a:ext cx="7345885" cy="2816105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8EACDCC3-5FC9-4397-9E6D-83954BFADB8A}"/>
              </a:ext>
            </a:extLst>
          </p:cNvPr>
          <p:cNvSpPr/>
          <p:nvPr/>
        </p:nvSpPr>
        <p:spPr>
          <a:xfrm>
            <a:off x="349804" y="4562234"/>
            <a:ext cx="2767748" cy="813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885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A00CA6-EDF5-4258-9BBD-4D3934A46821}"/>
              </a:ext>
            </a:extLst>
          </p:cNvPr>
          <p:cNvSpPr txBox="1"/>
          <p:nvPr/>
        </p:nvSpPr>
        <p:spPr>
          <a:xfrm>
            <a:off x="1018727" y="402384"/>
            <a:ext cx="325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PDF</a:t>
            </a:r>
            <a:r>
              <a:rPr kumimoji="1" lang="ja-JP" altLang="en-US" dirty="0"/>
              <a:t>の投稿方法　３方式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3E3ABE-F18C-4B57-94E1-121EB562AA80}"/>
              </a:ext>
            </a:extLst>
          </p:cNvPr>
          <p:cNvSpPr txBox="1"/>
          <p:nvPr/>
        </p:nvSpPr>
        <p:spPr>
          <a:xfrm>
            <a:off x="788081" y="1095438"/>
            <a:ext cx="597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方式</a:t>
            </a:r>
            <a:r>
              <a:rPr kumimoji="1" lang="en-US" altLang="ja-JP" dirty="0"/>
              <a:t>3</a:t>
            </a:r>
            <a:r>
              <a:rPr kumimoji="1" lang="ja-JP" altLang="en-US" dirty="0"/>
              <a:t>：プラグイン</a:t>
            </a:r>
            <a:r>
              <a:rPr kumimoji="1" lang="en-US" altLang="ja-JP" dirty="0"/>
              <a:t>FLOWPAPER</a:t>
            </a:r>
            <a:r>
              <a:rPr kumimoji="1" lang="ja-JP" altLang="en-US" dirty="0"/>
              <a:t>利用（電子ブック風）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F70BB8-BBF3-4C3E-8ABD-CA7401B94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68" y="1280104"/>
            <a:ext cx="4830371" cy="337941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F45F42-4CC2-4728-86BB-D4337B9C34CE}"/>
              </a:ext>
            </a:extLst>
          </p:cNvPr>
          <p:cNvSpPr txBox="1"/>
          <p:nvPr/>
        </p:nvSpPr>
        <p:spPr>
          <a:xfrm>
            <a:off x="1147603" y="1742883"/>
            <a:ext cx="516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ショートコードを作成して貼り付け</a:t>
            </a:r>
            <a:endParaRPr kumimoji="1" lang="en-US" altLang="ja-JP" dirty="0"/>
          </a:p>
          <a:p>
            <a:r>
              <a:rPr lang="en-US" altLang="ja-JP" dirty="0"/>
              <a:t>LOAD</a:t>
            </a:r>
            <a:r>
              <a:rPr lang="ja-JP" altLang="en-US" dirty="0"/>
              <a:t>に時間がかかる欠点あり</a:t>
            </a:r>
            <a:endParaRPr kumimoji="1" lang="ja-JP" altLang="en-US" dirty="0"/>
          </a:p>
        </p:txBody>
      </p:sp>
      <p:pic>
        <p:nvPicPr>
          <p:cNvPr id="10" name="図 9">
            <a:hlinkClick r:id="rId3"/>
            <a:extLst>
              <a:ext uri="{FF2B5EF4-FFF2-40B4-BE49-F238E27FC236}">
                <a16:creationId xmlns:a16="http://schemas.microsoft.com/office/drawing/2014/main" id="{F91621C2-7D6A-430B-B17F-61C76FD8C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78" y="2798433"/>
            <a:ext cx="4756958" cy="38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12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9A67E5-C34D-40A8-90F7-2B341631F707}"/>
              </a:ext>
            </a:extLst>
          </p:cNvPr>
          <p:cNvSpPr txBox="1"/>
          <p:nvPr/>
        </p:nvSpPr>
        <p:spPr>
          <a:xfrm>
            <a:off x="642551" y="148281"/>
            <a:ext cx="324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１．</a:t>
            </a:r>
            <a:r>
              <a:rPr kumimoji="1" lang="en-US" altLang="ja-JP" dirty="0"/>
              <a:t>WORD</a:t>
            </a:r>
            <a:r>
              <a:rPr kumimoji="1" lang="ja-JP" altLang="en-US" dirty="0"/>
              <a:t> </a:t>
            </a:r>
            <a:r>
              <a:rPr kumimoji="1" lang="en-US" altLang="ja-JP" dirty="0"/>
              <a:t>PRESS</a:t>
            </a:r>
            <a:r>
              <a:rPr kumimoji="1" lang="ja-JP" altLang="en-US" dirty="0"/>
              <a:t>とは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0E9DBE5-F915-4235-A0AA-0BE24D298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70" y="517613"/>
            <a:ext cx="3500463" cy="622463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806CA1F-7080-4BF8-8B65-C804D40D5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132" y="517613"/>
            <a:ext cx="3476650" cy="37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4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F66716-0CF5-804C-FC4F-A7ECE1703ED8}"/>
              </a:ext>
            </a:extLst>
          </p:cNvPr>
          <p:cNvSpPr txBox="1"/>
          <p:nvPr/>
        </p:nvSpPr>
        <p:spPr>
          <a:xfrm>
            <a:off x="752669" y="485192"/>
            <a:ext cx="255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WP</a:t>
            </a:r>
            <a:r>
              <a:rPr kumimoji="1" lang="ja-JP" altLang="en-US" dirty="0"/>
              <a:t>スマホ用アプリ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05900E-1DC2-788D-5875-C1B3C9F14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933" y="1030686"/>
            <a:ext cx="2655705" cy="5606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85645C-0BBC-42E8-9A7F-8E3B5CA94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63" y="1038806"/>
            <a:ext cx="2655705" cy="5606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B95544D-8217-DDDF-F9C9-EB76945AD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1" y="1030686"/>
            <a:ext cx="2655705" cy="56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21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104517-AB98-4AD2-A002-950D8FAA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924" y="60154"/>
            <a:ext cx="8528090" cy="67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8C9665C-7961-420F-A537-691B6D4B3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02" y="331788"/>
            <a:ext cx="7609890" cy="62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8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9962BA-2DA4-497C-8947-7DDD65D4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815" y="876283"/>
            <a:ext cx="7872470" cy="468633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192AE3-B86C-475A-8B4A-002F123EE962}"/>
              </a:ext>
            </a:extLst>
          </p:cNvPr>
          <p:cNvSpPr txBox="1"/>
          <p:nvPr/>
        </p:nvSpPr>
        <p:spPr>
          <a:xfrm>
            <a:off x="1531257" y="320221"/>
            <a:ext cx="4011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ユーザと権限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6B8A57E2-CCD2-99DF-0336-B24359C21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826190"/>
              </p:ext>
            </p:extLst>
          </p:nvPr>
        </p:nvGraphicFramePr>
        <p:xfrm>
          <a:off x="8947150" y="2345370"/>
          <a:ext cx="2705100" cy="10248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700">
                  <a:extLst>
                    <a:ext uri="{9D8B030D-6E8A-4147-A177-3AD203B41FA5}">
                      <a16:colId xmlns:a16="http://schemas.microsoft.com/office/drawing/2014/main" val="407745283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2186907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2844819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編集者権限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管理者権限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839984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一般公開用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必要に応じて設定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HP</a:t>
                      </a:r>
                      <a:r>
                        <a:rPr lang="ja-JP" altLang="en-US" sz="1100" u="none" strike="noStrike">
                          <a:effectLst/>
                        </a:rPr>
                        <a:t>委員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06025281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会員用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必要に応じて設定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HP</a:t>
                      </a:r>
                      <a:r>
                        <a:rPr lang="ja-JP" altLang="en-US" sz="1100" u="none" strike="noStrike">
                          <a:effectLst/>
                        </a:rPr>
                        <a:t>委員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25085377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役員用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役員全員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HP</a:t>
                      </a:r>
                      <a:r>
                        <a:rPr lang="ja-JP" altLang="en-US" sz="1100" u="none" strike="noStrike" dirty="0">
                          <a:effectLst/>
                        </a:rPr>
                        <a:t>委員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51161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00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54BA661C-5F1E-4A69-AF53-D419C73F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 </a:t>
            </a:r>
            <a:r>
              <a:rPr kumimoji="1" lang="en-US" altLang="ja-JP" u="sng" dirty="0" err="1"/>
              <a:t>Wordpress</a:t>
            </a:r>
            <a:r>
              <a:rPr kumimoji="1" lang="ja-JP" altLang="en-US" u="sng" dirty="0"/>
              <a:t>（</a:t>
            </a:r>
            <a:r>
              <a:rPr kumimoji="1" lang="en-US" altLang="ja-JP" u="sng"/>
              <a:t>WP)</a:t>
            </a:r>
            <a:r>
              <a:rPr kumimoji="1" lang="ja-JP" altLang="en-US" u="sng"/>
              <a:t>に</a:t>
            </a:r>
            <a:r>
              <a:rPr kumimoji="1" lang="ja-JP" altLang="en-US" u="sng" dirty="0"/>
              <a:t>よる新</a:t>
            </a:r>
            <a:r>
              <a:rPr kumimoji="1" lang="en-US" altLang="ja-JP" u="sng" dirty="0"/>
              <a:t>OB</a:t>
            </a:r>
            <a:r>
              <a:rPr kumimoji="1" lang="ja-JP" altLang="en-US" u="sng" dirty="0"/>
              <a:t>会</a:t>
            </a:r>
            <a:r>
              <a:rPr kumimoji="1" lang="en-US" altLang="ja-JP" u="sng" dirty="0"/>
              <a:t>HP</a:t>
            </a:r>
            <a:endParaRPr kumimoji="1" lang="ja-JP" altLang="en-US" u="sng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59FAD7E0-CA92-4235-9246-95766395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17" y="1960924"/>
            <a:ext cx="11171766" cy="4644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kumimoji="1" lang="en-US" altLang="ja-JP" dirty="0"/>
              <a:t>HP</a:t>
            </a:r>
            <a:r>
              <a:rPr kumimoji="1" lang="ja-JP" altLang="en-US" dirty="0"/>
              <a:t>を中心とした各種</a:t>
            </a:r>
            <a:r>
              <a:rPr kumimoji="1" lang="en-US" altLang="ja-JP" dirty="0"/>
              <a:t>SNS</a:t>
            </a:r>
            <a:r>
              <a:rPr kumimoji="1" lang="ja-JP" altLang="en-US" dirty="0"/>
              <a:t>（</a:t>
            </a:r>
            <a:r>
              <a:rPr lang="en-US" altLang="ja-JP" dirty="0"/>
              <a:t>TWITTER</a:t>
            </a:r>
            <a:r>
              <a:rPr kumimoji="1" lang="ja-JP" altLang="en-US" dirty="0"/>
              <a:t>、</a:t>
            </a:r>
            <a:r>
              <a:rPr kumimoji="1" lang="en-US" altLang="ja-JP" dirty="0"/>
              <a:t>FACEBOOK</a:t>
            </a:r>
            <a:r>
              <a:rPr kumimoji="1" lang="ja-JP" altLang="en-US" dirty="0"/>
              <a:t>等）への情報発信、スマホへの対応</a:t>
            </a:r>
            <a:endParaRPr kumimoji="1"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/>
              <a:t>HTML</a:t>
            </a:r>
            <a:r>
              <a:rPr lang="ja-JP" altLang="en-US" dirty="0"/>
              <a:t> を使わずに画面操作による各委員会からの直接の投稿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（画面構成・内容等は</a:t>
            </a:r>
            <a:r>
              <a:rPr lang="en-US" altLang="ja-JP" dirty="0"/>
              <a:t>HP</a:t>
            </a:r>
            <a:r>
              <a:rPr lang="ja-JP" altLang="en-US" dirty="0"/>
              <a:t>委員会と各委員会にて検討）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/>
              <a:t>OB</a:t>
            </a:r>
            <a:r>
              <a:rPr lang="ja-JP" altLang="en-US" dirty="0"/>
              <a:t>会員からの投稿促進（各期のギャラリーや紀行）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kumimoji="1" lang="en-US" altLang="ja-JP" dirty="0"/>
              <a:t>WP</a:t>
            </a:r>
            <a:r>
              <a:rPr kumimoji="1" lang="ja-JP" altLang="en-US" dirty="0"/>
              <a:t>による迅速な機能追加（</a:t>
            </a:r>
            <a:r>
              <a:rPr lang="ja-JP" altLang="en-US" dirty="0"/>
              <a:t>プラグインの活用</a:t>
            </a:r>
            <a:r>
              <a:rPr kumimoji="1" lang="ja-JP" altLang="en-US" dirty="0"/>
              <a:t>）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dirty="0"/>
              <a:t>コンテンツ内容は現行内容を引き継ぎ、現</a:t>
            </a:r>
            <a:r>
              <a:rPr lang="en-US" altLang="ja-JP" dirty="0"/>
              <a:t>HP</a:t>
            </a:r>
            <a:r>
              <a:rPr lang="ja-JP" altLang="en-US" dirty="0"/>
              <a:t>は当面併存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（ドメイン</a:t>
            </a:r>
            <a:r>
              <a:rPr lang="en-US" altLang="ja-JP" dirty="0"/>
              <a:t>ywvob.com </a:t>
            </a:r>
            <a:r>
              <a:rPr lang="ja-JP" altLang="en-US" dirty="0"/>
              <a:t>含め</a:t>
            </a:r>
            <a:r>
              <a:rPr lang="en-US" altLang="ja-JP" dirty="0"/>
              <a:t>2024.06</a:t>
            </a:r>
            <a:r>
              <a:rPr lang="ja-JP" altLang="en-US" dirty="0"/>
              <a:t>まで）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04D7BB-CF90-49C3-9736-C480B2EEE103}"/>
              </a:ext>
            </a:extLst>
          </p:cNvPr>
          <p:cNvSpPr txBox="1"/>
          <p:nvPr/>
        </p:nvSpPr>
        <p:spPr>
          <a:xfrm>
            <a:off x="9908275" y="252484"/>
            <a:ext cx="1944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2021/01/30</a:t>
            </a:r>
            <a:r>
              <a:rPr kumimoji="1" lang="ja-JP" altLang="en-US" dirty="0"/>
              <a:t>　改</a:t>
            </a:r>
            <a:endParaRPr kumimoji="1" lang="en-US" altLang="ja-JP" dirty="0"/>
          </a:p>
          <a:p>
            <a:r>
              <a:rPr lang="en-US" altLang="ja-JP" dirty="0"/>
              <a:t>OB</a:t>
            </a:r>
            <a:r>
              <a:rPr lang="ja-JP" altLang="en-US" dirty="0"/>
              <a:t>役員会資料</a:t>
            </a:r>
            <a:endParaRPr lang="en-US" altLang="ja-JP" dirty="0"/>
          </a:p>
          <a:p>
            <a:r>
              <a:rPr kumimoji="1" lang="en-US" altLang="ja-JP" dirty="0"/>
              <a:t>HP</a:t>
            </a:r>
            <a:r>
              <a:rPr kumimoji="1" lang="ja-JP" altLang="en-US" dirty="0"/>
              <a:t>委員会</a:t>
            </a:r>
          </a:p>
        </p:txBody>
      </p:sp>
    </p:spTree>
    <p:extLst>
      <p:ext uri="{BB962C8B-B14F-4D97-AF65-F5344CB8AC3E}">
        <p14:creationId xmlns:p14="http://schemas.microsoft.com/office/powerpoint/2010/main" val="340803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18F1983-162B-35CA-2CE3-C92CA733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304" y="109513"/>
            <a:ext cx="4010054" cy="663897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B65F20-AB8A-7479-DD77-558A86DE9696}"/>
              </a:ext>
            </a:extLst>
          </p:cNvPr>
          <p:cNvSpPr txBox="1"/>
          <p:nvPr/>
        </p:nvSpPr>
        <p:spPr>
          <a:xfrm>
            <a:off x="317240" y="472751"/>
            <a:ext cx="3271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/>
              <a:t>２．</a:t>
            </a:r>
            <a:r>
              <a:rPr kumimoji="1" lang="en-US" altLang="ja-JP" b="1" u="sng" dirty="0"/>
              <a:t>YWVOB</a:t>
            </a:r>
            <a:r>
              <a:rPr kumimoji="1" lang="ja-JP" altLang="en-US" b="1" u="sng" dirty="0"/>
              <a:t>会</a:t>
            </a:r>
            <a:r>
              <a:rPr kumimoji="1" lang="en-US" altLang="ja-JP" b="1" u="sng" dirty="0"/>
              <a:t>HP</a:t>
            </a:r>
            <a:r>
              <a:rPr kumimoji="1" lang="ja-JP" altLang="en-US" b="1" u="sng" dirty="0"/>
              <a:t>の構成</a:t>
            </a:r>
            <a:r>
              <a:rPr kumimoji="1" lang="en-US" altLang="ja-JP" b="1" u="sng" dirty="0"/>
              <a:t>(1)</a:t>
            </a:r>
          </a:p>
          <a:p>
            <a:r>
              <a:rPr kumimoji="1" lang="ja-JP" altLang="en-US" b="1" u="sng" dirty="0"/>
              <a:t>一般公開用</a:t>
            </a:r>
            <a:endParaRPr kumimoji="1" lang="en-US" altLang="ja-JP" b="1" u="sng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6A98CB-4FED-34A8-6D3B-74BB0CC155DC}"/>
              </a:ext>
            </a:extLst>
          </p:cNvPr>
          <p:cNvSpPr txBox="1"/>
          <p:nvPr/>
        </p:nvSpPr>
        <p:spPr>
          <a:xfrm>
            <a:off x="317239" y="1275790"/>
            <a:ext cx="548845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１．</a:t>
            </a:r>
            <a:r>
              <a:rPr lang="en-US" altLang="ja-JP" dirty="0"/>
              <a:t>URL:</a:t>
            </a:r>
            <a:r>
              <a:rPr lang="ja-JP" altLang="en-US" dirty="0"/>
              <a:t>https://ywvob-hp.jpn.org/</a:t>
            </a:r>
            <a:endParaRPr lang="en-US" altLang="ja-JP" dirty="0"/>
          </a:p>
          <a:p>
            <a:r>
              <a:rPr lang="ja-JP" altLang="en-US" dirty="0"/>
              <a:t>　　または</a:t>
            </a:r>
            <a:r>
              <a:rPr lang="en-US" altLang="ja-JP" dirty="0">
                <a:hlinkClick r:id="rId3"/>
              </a:rPr>
              <a:t>https://ywvob.org/</a:t>
            </a:r>
            <a:endParaRPr lang="en-US" altLang="ja-JP" dirty="0"/>
          </a:p>
          <a:p>
            <a:r>
              <a:rPr lang="ja-JP" altLang="en-US" dirty="0"/>
              <a:t>２．テーマ：</a:t>
            </a:r>
            <a:r>
              <a:rPr kumimoji="1" lang="en-US" altLang="ja-JP" dirty="0"/>
              <a:t> LUXERITAS</a:t>
            </a:r>
            <a:r>
              <a:rPr lang="ja-JP" altLang="en-US" dirty="0"/>
              <a:t>（開発：日本人）</a:t>
            </a:r>
            <a:endParaRPr lang="en-US" altLang="ja-JP" dirty="0"/>
          </a:p>
          <a:p>
            <a:r>
              <a:rPr lang="ja-JP" altLang="en-US" dirty="0"/>
              <a:t>１）特徴</a:t>
            </a:r>
            <a:endParaRPr lang="en-US" altLang="ja-JP" dirty="0"/>
          </a:p>
          <a:p>
            <a:r>
              <a:rPr lang="ja-JP" altLang="en-US" dirty="0"/>
              <a:t>　　</a:t>
            </a:r>
            <a:r>
              <a:rPr lang="ja-JP" altLang="en-US" dirty="0">
                <a:hlinkClick r:id="rId4"/>
              </a:rPr>
              <a:t>無料でも高機能な</a:t>
            </a:r>
            <a:r>
              <a:rPr lang="en-US" altLang="ja-JP" dirty="0">
                <a:hlinkClick r:id="rId4"/>
              </a:rPr>
              <a:t>WordPress</a:t>
            </a:r>
            <a:r>
              <a:rPr lang="ja-JP" altLang="en-US" dirty="0">
                <a:hlinkClick r:id="rId4"/>
              </a:rPr>
              <a:t>テーマ～</a:t>
            </a:r>
            <a:r>
              <a:rPr lang="en-US" altLang="ja-JP" dirty="0" err="1">
                <a:hlinkClick r:id="rId4"/>
              </a:rPr>
              <a:t>Luxeritas</a:t>
            </a:r>
            <a:r>
              <a:rPr lang="ja-JP" altLang="en-US" dirty="0">
                <a:hlinkClick r:id="rId4"/>
              </a:rPr>
              <a:t>（ルクセリタス）～ </a:t>
            </a:r>
            <a:r>
              <a:rPr lang="en-US" altLang="ja-JP" dirty="0">
                <a:hlinkClick r:id="rId4"/>
              </a:rPr>
              <a:t>| </a:t>
            </a:r>
            <a:r>
              <a:rPr lang="ja-JP" altLang="en-US" dirty="0">
                <a:hlinkClick r:id="rId4"/>
              </a:rPr>
              <a:t>ソフトウェア開発日記 </a:t>
            </a:r>
            <a:r>
              <a:rPr lang="en-US" altLang="ja-JP" dirty="0">
                <a:hlinkClick r:id="rId4"/>
              </a:rPr>
              <a:t>(lightgauge.net)</a:t>
            </a:r>
            <a:endParaRPr lang="en-US" altLang="ja-JP" dirty="0"/>
          </a:p>
          <a:p>
            <a:r>
              <a:rPr lang="ja-JP" altLang="en-US" dirty="0"/>
              <a:t>２）使用例　</a:t>
            </a:r>
            <a:endParaRPr lang="en-US" altLang="ja-JP" dirty="0"/>
          </a:p>
          <a:p>
            <a:r>
              <a:rPr lang="ja-JP" altLang="en-US" dirty="0"/>
              <a:t>　　</a:t>
            </a:r>
            <a:r>
              <a:rPr lang="ja-JP" altLang="en-US" dirty="0">
                <a:hlinkClick r:id="rId5"/>
              </a:rPr>
              <a:t>京都北部 山の会と自然の会 </a:t>
            </a:r>
            <a:r>
              <a:rPr lang="en-US" altLang="ja-JP" dirty="0">
                <a:hlinkClick r:id="rId5"/>
              </a:rPr>
              <a:t>| ≪</a:t>
            </a:r>
            <a:r>
              <a:rPr lang="ja-JP" altLang="en-US" dirty="0">
                <a:hlinkClick r:id="rId5"/>
              </a:rPr>
              <a:t>福知山山の会・舞鶴山遊会・大江山鬼っこの会≫ </a:t>
            </a:r>
            <a:r>
              <a:rPr lang="en-US" altLang="ja-JP" dirty="0">
                <a:hlinkClick r:id="rId5"/>
              </a:rPr>
              <a:t>(</a:t>
            </a:r>
            <a:r>
              <a:rPr lang="en-US" altLang="ja-JP" dirty="0" err="1">
                <a:hlinkClick r:id="rId5"/>
              </a:rPr>
              <a:t>morino.club</a:t>
            </a:r>
            <a:r>
              <a:rPr lang="en-US" altLang="ja-JP" dirty="0">
                <a:hlinkClick r:id="rId5"/>
              </a:rPr>
              <a:t>)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002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7550BB-BDAF-6662-41A5-7462EADC8398}"/>
              </a:ext>
            </a:extLst>
          </p:cNvPr>
          <p:cNvSpPr txBox="1"/>
          <p:nvPr/>
        </p:nvSpPr>
        <p:spPr>
          <a:xfrm>
            <a:off x="273698" y="385665"/>
            <a:ext cx="205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/>
              <a:t>テーマの内容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3A694B-4D17-DF88-C636-62BA0F2369BD}"/>
              </a:ext>
            </a:extLst>
          </p:cNvPr>
          <p:cNvSpPr txBox="1"/>
          <p:nvPr/>
        </p:nvSpPr>
        <p:spPr>
          <a:xfrm>
            <a:off x="497632" y="1094792"/>
            <a:ext cx="32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①ワンポイントロゴ</a:t>
            </a:r>
            <a:endParaRPr kumimoji="1" lang="en-US" altLang="ja-JP" dirty="0"/>
          </a:p>
          <a:p>
            <a:r>
              <a:rPr lang="ja-JP" altLang="en-US" dirty="0"/>
              <a:t>②サイトタイトル画像</a:t>
            </a:r>
            <a:endParaRPr lang="en-US" altLang="ja-JP" dirty="0"/>
          </a:p>
          <a:p>
            <a:r>
              <a:rPr kumimoji="1" lang="ja-JP" altLang="en-US" dirty="0"/>
              <a:t>③メニューバー（ヘッダー）</a:t>
            </a:r>
            <a:endParaRPr kumimoji="1" lang="en-US" altLang="ja-JP" dirty="0"/>
          </a:p>
          <a:p>
            <a:r>
              <a:rPr lang="ja-JP" altLang="en-US" dirty="0"/>
              <a:t>④パンくずリスト</a:t>
            </a:r>
            <a:endParaRPr lang="en-US" altLang="ja-JP" dirty="0"/>
          </a:p>
          <a:p>
            <a:r>
              <a:rPr kumimoji="1" lang="ja-JP" altLang="en-US" dirty="0"/>
              <a:t>⑤</a:t>
            </a:r>
            <a:r>
              <a:rPr lang="ja-JP" altLang="en-US" dirty="0"/>
              <a:t>カルーセルスライダー</a:t>
            </a:r>
            <a:endParaRPr lang="en-US" altLang="ja-JP" dirty="0"/>
          </a:p>
          <a:p>
            <a:r>
              <a:rPr kumimoji="1" lang="ja-JP" altLang="en-US" dirty="0"/>
              <a:t>　（次ページ）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75C5E6D-256A-5028-D856-D86C15EB4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52" y="1365304"/>
            <a:ext cx="8471487" cy="51324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C47306-1B49-B570-9A73-0701A7FC96EC}"/>
              </a:ext>
            </a:extLst>
          </p:cNvPr>
          <p:cNvSpPr txBox="1"/>
          <p:nvPr/>
        </p:nvSpPr>
        <p:spPr>
          <a:xfrm>
            <a:off x="7414727" y="1641596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DAD37E-83CB-21F7-984F-8FBBB3957E11}"/>
              </a:ext>
            </a:extLst>
          </p:cNvPr>
          <p:cNvSpPr txBox="1"/>
          <p:nvPr/>
        </p:nvSpPr>
        <p:spPr>
          <a:xfrm>
            <a:off x="6267062" y="2372494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②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B7C2FD2-38CD-4810-F211-0B6C4339D00C}"/>
              </a:ext>
            </a:extLst>
          </p:cNvPr>
          <p:cNvSpPr txBox="1"/>
          <p:nvPr/>
        </p:nvSpPr>
        <p:spPr>
          <a:xfrm>
            <a:off x="6680719" y="3746843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12876D0-61B9-7276-16BA-7AF82E50ABEC}"/>
              </a:ext>
            </a:extLst>
          </p:cNvPr>
          <p:cNvSpPr txBox="1"/>
          <p:nvPr/>
        </p:nvSpPr>
        <p:spPr>
          <a:xfrm>
            <a:off x="6357258" y="4250437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10B014-BADC-9E58-6432-B197A466BFB8}"/>
              </a:ext>
            </a:extLst>
          </p:cNvPr>
          <p:cNvSpPr txBox="1"/>
          <p:nvPr/>
        </p:nvSpPr>
        <p:spPr>
          <a:xfrm>
            <a:off x="8553062" y="4826445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⑤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5E88F3-64B3-6249-9DBF-100169D1C494}"/>
              </a:ext>
            </a:extLst>
          </p:cNvPr>
          <p:cNvSpPr txBox="1"/>
          <p:nvPr/>
        </p:nvSpPr>
        <p:spPr>
          <a:xfrm>
            <a:off x="11137641" y="6398893"/>
            <a:ext cx="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⑥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83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886</Words>
  <Application>Microsoft Office PowerPoint</Application>
  <PresentationFormat>ワイド画面</PresentationFormat>
  <Paragraphs>152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-apple-system</vt:lpstr>
      <vt:lpstr>ＭＳ Ｐゴシック</vt:lpstr>
      <vt:lpstr>游ゴシック</vt:lpstr>
      <vt:lpstr>游ゴシック Light</vt:lpstr>
      <vt:lpstr>Arial</vt:lpstr>
      <vt:lpstr>Wingdings</vt:lpstr>
      <vt:lpstr>Office テーマ</vt:lpstr>
      <vt:lpstr>WP勉強会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Wordpress（WP)による新OB会HP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せ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功二 武藤</dc:creator>
  <cp:lastModifiedBy>功二 武藤</cp:lastModifiedBy>
  <cp:revision>6</cp:revision>
  <dcterms:created xsi:type="dcterms:W3CDTF">2023-11-10T10:19:44Z</dcterms:created>
  <dcterms:modified xsi:type="dcterms:W3CDTF">2023-11-26T00:33:20Z</dcterms:modified>
</cp:coreProperties>
</file>