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7" r:id="rId3"/>
    <p:sldId id="268" r:id="rId4"/>
    <p:sldId id="269" r:id="rId5"/>
    <p:sldId id="258" r:id="rId6"/>
    <p:sldId id="257" r:id="rId7"/>
    <p:sldId id="260" r:id="rId8"/>
    <p:sldId id="261" r:id="rId9"/>
    <p:sldId id="288" r:id="rId10"/>
    <p:sldId id="262" r:id="rId11"/>
    <p:sldId id="284" r:id="rId12"/>
    <p:sldId id="279" r:id="rId13"/>
    <p:sldId id="265" r:id="rId14"/>
    <p:sldId id="278" r:id="rId15"/>
    <p:sldId id="270" r:id="rId16"/>
    <p:sldId id="285" r:id="rId17"/>
    <p:sldId id="286" r:id="rId18"/>
    <p:sldId id="287" r:id="rId19"/>
    <p:sldId id="272" r:id="rId20"/>
    <p:sldId id="273" r:id="rId21"/>
    <p:sldId id="274" r:id="rId22"/>
    <p:sldId id="283" r:id="rId23"/>
    <p:sldId id="277" r:id="rId24"/>
  </p:sldIdLst>
  <p:sldSz cx="12192000" cy="6858000"/>
  <p:notesSz cx="6889750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146" autoAdjust="0"/>
    <p:restoredTop sz="94660"/>
  </p:normalViewPr>
  <p:slideViewPr>
    <p:cSldViewPr snapToGrid="0">
      <p:cViewPr varScale="1">
        <p:scale>
          <a:sx n="81" d="100"/>
          <a:sy n="81" d="100"/>
        </p:scale>
        <p:origin x="58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YWVOB</a:t>
            </a:r>
            <a:r>
              <a:rPr lang="ja-JP" dirty="0"/>
              <a:t>会収支試算（２０２２＝＞２０５６年：１００期）</a:t>
            </a:r>
          </a:p>
        </c:rich>
      </c:tx>
      <c:layout>
        <c:manualLayout>
          <c:xMode val="edge"/>
          <c:yMode val="edge"/>
          <c:x val="0.32703109685215831"/>
          <c:y val="1.17071102258227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4007809953589585E-2"/>
          <c:y val="8.5827713433908978E-2"/>
          <c:w val="0.89309355947319458"/>
          <c:h val="0.88688980336817558"/>
        </c:manualLayout>
      </c:layout>
      <c:areaChart>
        <c:grouping val="stacked"/>
        <c:varyColors val="0"/>
        <c:ser>
          <c:idx val="0"/>
          <c:order val="0"/>
          <c:tx>
            <c:strRef>
              <c:f>Sheet1!$BO$15</c:f>
              <c:strCache>
                <c:ptCount val="1"/>
                <c:pt idx="0">
                  <c:v>会費試算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Sheet1!$BP$14:$CX$14</c:f>
              <c:numCache>
                <c:formatCode>0_ </c:formatCode>
                <c:ptCount val="3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</c:numCache>
            </c:numRef>
          </c:cat>
          <c:val>
            <c:numRef>
              <c:f>Sheet1!$BP$15:$CX$15</c:f>
              <c:numCache>
                <c:formatCode>"¥"#,##0_);\("¥"#,##0\)</c:formatCode>
                <c:ptCount val="35"/>
                <c:pt idx="0">
                  <c:v>530</c:v>
                </c:pt>
                <c:pt idx="1">
                  <c:v>535</c:v>
                </c:pt>
                <c:pt idx="2">
                  <c:v>540</c:v>
                </c:pt>
                <c:pt idx="3">
                  <c:v>545</c:v>
                </c:pt>
                <c:pt idx="4">
                  <c:v>550</c:v>
                </c:pt>
                <c:pt idx="5">
                  <c:v>555</c:v>
                </c:pt>
                <c:pt idx="6">
                  <c:v>553</c:v>
                </c:pt>
                <c:pt idx="7">
                  <c:v>549</c:v>
                </c:pt>
                <c:pt idx="8">
                  <c:v>545</c:v>
                </c:pt>
                <c:pt idx="9">
                  <c:v>540</c:v>
                </c:pt>
                <c:pt idx="10">
                  <c:v>534</c:v>
                </c:pt>
                <c:pt idx="11">
                  <c:v>524</c:v>
                </c:pt>
                <c:pt idx="12">
                  <c:v>517</c:v>
                </c:pt>
                <c:pt idx="13">
                  <c:v>510</c:v>
                </c:pt>
                <c:pt idx="14">
                  <c:v>502</c:v>
                </c:pt>
                <c:pt idx="15">
                  <c:v>496</c:v>
                </c:pt>
                <c:pt idx="16">
                  <c:v>491</c:v>
                </c:pt>
                <c:pt idx="17">
                  <c:v>488</c:v>
                </c:pt>
                <c:pt idx="18">
                  <c:v>486</c:v>
                </c:pt>
                <c:pt idx="19">
                  <c:v>480</c:v>
                </c:pt>
                <c:pt idx="20">
                  <c:v>476</c:v>
                </c:pt>
                <c:pt idx="21">
                  <c:v>471</c:v>
                </c:pt>
                <c:pt idx="22">
                  <c:v>462</c:v>
                </c:pt>
                <c:pt idx="23">
                  <c:v>452</c:v>
                </c:pt>
                <c:pt idx="24">
                  <c:v>440</c:v>
                </c:pt>
                <c:pt idx="25">
                  <c:v>428</c:v>
                </c:pt>
                <c:pt idx="26">
                  <c:v>421</c:v>
                </c:pt>
                <c:pt idx="27">
                  <c:v>414</c:v>
                </c:pt>
                <c:pt idx="28">
                  <c:v>403</c:v>
                </c:pt>
                <c:pt idx="29">
                  <c:v>389</c:v>
                </c:pt>
                <c:pt idx="30">
                  <c:v>382</c:v>
                </c:pt>
                <c:pt idx="31">
                  <c:v>375</c:v>
                </c:pt>
                <c:pt idx="32">
                  <c:v>376</c:v>
                </c:pt>
                <c:pt idx="33">
                  <c:v>367</c:v>
                </c:pt>
                <c:pt idx="34">
                  <c:v>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E2-4C39-B1BD-45C0D5A58204}"/>
            </c:ext>
          </c:extLst>
        </c:ser>
        <c:ser>
          <c:idx val="1"/>
          <c:order val="1"/>
          <c:tx>
            <c:strRef>
              <c:f>Sheet1!$BO$16</c:f>
              <c:strCache>
                <c:ptCount val="1"/>
                <c:pt idx="0">
                  <c:v>小屋費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cat>
            <c:numRef>
              <c:f>Sheet1!$BP$14:$CX$14</c:f>
              <c:numCache>
                <c:formatCode>0_ </c:formatCode>
                <c:ptCount val="3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</c:numCache>
            </c:numRef>
          </c:cat>
          <c:val>
            <c:numRef>
              <c:f>Sheet1!$BP$16:$CX$16</c:f>
              <c:numCache>
                <c:formatCode>General</c:formatCode>
                <c:ptCount val="35"/>
                <c:pt idx="0">
                  <c:v>-200</c:v>
                </c:pt>
                <c:pt idx="1">
                  <c:v>-200</c:v>
                </c:pt>
                <c:pt idx="2">
                  <c:v>-200</c:v>
                </c:pt>
                <c:pt idx="3">
                  <c:v>-200</c:v>
                </c:pt>
                <c:pt idx="4">
                  <c:v>-200</c:v>
                </c:pt>
                <c:pt idx="5">
                  <c:v>-200</c:v>
                </c:pt>
                <c:pt idx="6">
                  <c:v>-200</c:v>
                </c:pt>
                <c:pt idx="7">
                  <c:v>-200</c:v>
                </c:pt>
                <c:pt idx="8">
                  <c:v>-200</c:v>
                </c:pt>
                <c:pt idx="9">
                  <c:v>-200</c:v>
                </c:pt>
                <c:pt idx="10">
                  <c:v>-200</c:v>
                </c:pt>
                <c:pt idx="11">
                  <c:v>-200</c:v>
                </c:pt>
                <c:pt idx="12">
                  <c:v>-200</c:v>
                </c:pt>
                <c:pt idx="13">
                  <c:v>-200</c:v>
                </c:pt>
                <c:pt idx="14">
                  <c:v>-200</c:v>
                </c:pt>
                <c:pt idx="15">
                  <c:v>-200</c:v>
                </c:pt>
                <c:pt idx="16">
                  <c:v>-200</c:v>
                </c:pt>
                <c:pt idx="17">
                  <c:v>-200</c:v>
                </c:pt>
                <c:pt idx="18">
                  <c:v>-200</c:v>
                </c:pt>
                <c:pt idx="19">
                  <c:v>-200</c:v>
                </c:pt>
                <c:pt idx="20">
                  <c:v>-200</c:v>
                </c:pt>
                <c:pt idx="21">
                  <c:v>-200</c:v>
                </c:pt>
                <c:pt idx="22">
                  <c:v>-200</c:v>
                </c:pt>
                <c:pt idx="23">
                  <c:v>-200</c:v>
                </c:pt>
                <c:pt idx="24">
                  <c:v>-200</c:v>
                </c:pt>
                <c:pt idx="25">
                  <c:v>-200</c:v>
                </c:pt>
                <c:pt idx="26">
                  <c:v>-200</c:v>
                </c:pt>
                <c:pt idx="27">
                  <c:v>-200</c:v>
                </c:pt>
                <c:pt idx="28">
                  <c:v>-200</c:v>
                </c:pt>
                <c:pt idx="29">
                  <c:v>-200</c:v>
                </c:pt>
                <c:pt idx="30">
                  <c:v>-200</c:v>
                </c:pt>
                <c:pt idx="31">
                  <c:v>-200</c:v>
                </c:pt>
                <c:pt idx="32">
                  <c:v>-200</c:v>
                </c:pt>
                <c:pt idx="33">
                  <c:v>-200</c:v>
                </c:pt>
                <c:pt idx="34">
                  <c:v>-200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E2-4C39-B1BD-45C0D5A58204}"/>
            </c:ext>
          </c:extLst>
        </c:ser>
        <c:ser>
          <c:idx val="2"/>
          <c:order val="2"/>
          <c:tx>
            <c:strRef>
              <c:f>Sheet1!$BO$17</c:f>
              <c:strCache>
                <c:ptCount val="1"/>
                <c:pt idx="0">
                  <c:v>会報費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Sheet1!$BP$14:$CX$14</c:f>
              <c:numCache>
                <c:formatCode>0_ </c:formatCode>
                <c:ptCount val="3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</c:numCache>
            </c:numRef>
          </c:cat>
          <c:val>
            <c:numRef>
              <c:f>Sheet1!$BP$17:$CX$17</c:f>
              <c:numCache>
                <c:formatCode>General</c:formatCode>
                <c:ptCount val="35"/>
                <c:pt idx="0">
                  <c:v>-200</c:v>
                </c:pt>
                <c:pt idx="1">
                  <c:v>-200</c:v>
                </c:pt>
                <c:pt idx="2">
                  <c:v>-200</c:v>
                </c:pt>
                <c:pt idx="3">
                  <c:v>-200</c:v>
                </c:pt>
                <c:pt idx="4">
                  <c:v>-200</c:v>
                </c:pt>
                <c:pt idx="5">
                  <c:v>-200</c:v>
                </c:pt>
                <c:pt idx="6">
                  <c:v>-200</c:v>
                </c:pt>
                <c:pt idx="7">
                  <c:v>-200</c:v>
                </c:pt>
                <c:pt idx="8">
                  <c:v>-200</c:v>
                </c:pt>
                <c:pt idx="9">
                  <c:v>-200</c:v>
                </c:pt>
                <c:pt idx="10">
                  <c:v>-200</c:v>
                </c:pt>
                <c:pt idx="11">
                  <c:v>-200</c:v>
                </c:pt>
                <c:pt idx="12">
                  <c:v>-200</c:v>
                </c:pt>
                <c:pt idx="13">
                  <c:v>-200</c:v>
                </c:pt>
                <c:pt idx="14">
                  <c:v>-200</c:v>
                </c:pt>
                <c:pt idx="15">
                  <c:v>-200</c:v>
                </c:pt>
                <c:pt idx="16">
                  <c:v>-200</c:v>
                </c:pt>
                <c:pt idx="17">
                  <c:v>-200</c:v>
                </c:pt>
                <c:pt idx="18">
                  <c:v>-200</c:v>
                </c:pt>
                <c:pt idx="19">
                  <c:v>-200</c:v>
                </c:pt>
                <c:pt idx="20">
                  <c:v>-200</c:v>
                </c:pt>
                <c:pt idx="21">
                  <c:v>-200</c:v>
                </c:pt>
                <c:pt idx="22">
                  <c:v>-200</c:v>
                </c:pt>
                <c:pt idx="23">
                  <c:v>-200</c:v>
                </c:pt>
                <c:pt idx="24">
                  <c:v>-200</c:v>
                </c:pt>
                <c:pt idx="25">
                  <c:v>-200</c:v>
                </c:pt>
                <c:pt idx="26">
                  <c:v>-200</c:v>
                </c:pt>
                <c:pt idx="27">
                  <c:v>-200</c:v>
                </c:pt>
                <c:pt idx="28">
                  <c:v>-200</c:v>
                </c:pt>
                <c:pt idx="29">
                  <c:v>-200</c:v>
                </c:pt>
                <c:pt idx="30">
                  <c:v>-200</c:v>
                </c:pt>
                <c:pt idx="31">
                  <c:v>-200</c:v>
                </c:pt>
                <c:pt idx="32">
                  <c:v>-200</c:v>
                </c:pt>
                <c:pt idx="33">
                  <c:v>-200</c:v>
                </c:pt>
                <c:pt idx="34">
                  <c:v>-200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E2-4C39-B1BD-45C0D5A58204}"/>
            </c:ext>
          </c:extLst>
        </c:ser>
        <c:ser>
          <c:idx val="3"/>
          <c:order val="3"/>
          <c:tx>
            <c:strRef>
              <c:f>Sheet1!$BO$18</c:f>
              <c:strCache>
                <c:ptCount val="1"/>
                <c:pt idx="0">
                  <c:v>他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Sheet1!$BP$14:$CX$14</c:f>
              <c:numCache>
                <c:formatCode>0_ </c:formatCode>
                <c:ptCount val="3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</c:numCache>
            </c:numRef>
          </c:cat>
          <c:val>
            <c:numRef>
              <c:f>Sheet1!$BP$18:$CX$18</c:f>
              <c:numCache>
                <c:formatCode>General</c:formatCode>
                <c:ptCount val="35"/>
                <c:pt idx="0">
                  <c:v>-150</c:v>
                </c:pt>
                <c:pt idx="1">
                  <c:v>-150</c:v>
                </c:pt>
                <c:pt idx="2">
                  <c:v>-150</c:v>
                </c:pt>
                <c:pt idx="3">
                  <c:v>-150</c:v>
                </c:pt>
                <c:pt idx="4">
                  <c:v>-150</c:v>
                </c:pt>
                <c:pt idx="5">
                  <c:v>-150</c:v>
                </c:pt>
                <c:pt idx="6">
                  <c:v>-150</c:v>
                </c:pt>
                <c:pt idx="7">
                  <c:v>-150</c:v>
                </c:pt>
                <c:pt idx="8">
                  <c:v>-150</c:v>
                </c:pt>
                <c:pt idx="9">
                  <c:v>-150</c:v>
                </c:pt>
                <c:pt idx="10">
                  <c:v>-150</c:v>
                </c:pt>
                <c:pt idx="11">
                  <c:v>-150</c:v>
                </c:pt>
                <c:pt idx="12">
                  <c:v>-150</c:v>
                </c:pt>
                <c:pt idx="13">
                  <c:v>-150</c:v>
                </c:pt>
                <c:pt idx="14">
                  <c:v>-150</c:v>
                </c:pt>
                <c:pt idx="15">
                  <c:v>-150</c:v>
                </c:pt>
                <c:pt idx="16">
                  <c:v>-150</c:v>
                </c:pt>
                <c:pt idx="17">
                  <c:v>-150</c:v>
                </c:pt>
                <c:pt idx="18">
                  <c:v>-150</c:v>
                </c:pt>
                <c:pt idx="19">
                  <c:v>-150</c:v>
                </c:pt>
                <c:pt idx="20">
                  <c:v>-150</c:v>
                </c:pt>
                <c:pt idx="21">
                  <c:v>-150</c:v>
                </c:pt>
                <c:pt idx="22">
                  <c:v>-150</c:v>
                </c:pt>
                <c:pt idx="23">
                  <c:v>-150</c:v>
                </c:pt>
                <c:pt idx="24">
                  <c:v>-150</c:v>
                </c:pt>
                <c:pt idx="25">
                  <c:v>-150</c:v>
                </c:pt>
                <c:pt idx="26">
                  <c:v>-150</c:v>
                </c:pt>
                <c:pt idx="27">
                  <c:v>-150</c:v>
                </c:pt>
                <c:pt idx="28">
                  <c:v>-150</c:v>
                </c:pt>
                <c:pt idx="29">
                  <c:v>-150</c:v>
                </c:pt>
                <c:pt idx="30">
                  <c:v>-150</c:v>
                </c:pt>
                <c:pt idx="31">
                  <c:v>-150</c:v>
                </c:pt>
                <c:pt idx="32">
                  <c:v>-150</c:v>
                </c:pt>
                <c:pt idx="33">
                  <c:v>-150</c:v>
                </c:pt>
                <c:pt idx="34">
                  <c:v>-150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E2-4C39-B1BD-45C0D5A58204}"/>
            </c:ext>
          </c:extLst>
        </c:ser>
        <c:ser>
          <c:idx val="4"/>
          <c:order val="4"/>
          <c:tx>
            <c:strRef>
              <c:f>Sheet1!$BO$19</c:f>
              <c:strCache>
                <c:ptCount val="1"/>
                <c:pt idx="0">
                  <c:v>収支尻NET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Sheet1!$BP$14:$CX$14</c:f>
              <c:numCache>
                <c:formatCode>0_ </c:formatCode>
                <c:ptCount val="3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</c:numCache>
            </c:numRef>
          </c:cat>
          <c:val>
            <c:numRef>
              <c:f>Sheet1!$BP$19:$CX$19</c:f>
              <c:numCache>
                <c:formatCode>#,##0;"▲ "#,##0</c:formatCode>
                <c:ptCount val="35"/>
                <c:pt idx="0">
                  <c:v>-20</c:v>
                </c:pt>
                <c:pt idx="1">
                  <c:v>-15</c:v>
                </c:pt>
                <c:pt idx="2">
                  <c:v>-10</c:v>
                </c:pt>
                <c:pt idx="3">
                  <c:v>-5</c:v>
                </c:pt>
                <c:pt idx="4">
                  <c:v>0</c:v>
                </c:pt>
                <c:pt idx="5">
                  <c:v>5</c:v>
                </c:pt>
                <c:pt idx="6">
                  <c:v>3</c:v>
                </c:pt>
                <c:pt idx="7">
                  <c:v>-1</c:v>
                </c:pt>
                <c:pt idx="8">
                  <c:v>-5</c:v>
                </c:pt>
                <c:pt idx="9">
                  <c:v>-10</c:v>
                </c:pt>
                <c:pt idx="10">
                  <c:v>-16</c:v>
                </c:pt>
                <c:pt idx="11">
                  <c:v>-26</c:v>
                </c:pt>
                <c:pt idx="12">
                  <c:v>-33</c:v>
                </c:pt>
                <c:pt idx="13">
                  <c:v>-40</c:v>
                </c:pt>
                <c:pt idx="14">
                  <c:v>-48</c:v>
                </c:pt>
                <c:pt idx="15">
                  <c:v>-54</c:v>
                </c:pt>
                <c:pt idx="16">
                  <c:v>-59</c:v>
                </c:pt>
                <c:pt idx="17">
                  <c:v>-62</c:v>
                </c:pt>
                <c:pt idx="18">
                  <c:v>-64</c:v>
                </c:pt>
                <c:pt idx="19">
                  <c:v>-70</c:v>
                </c:pt>
                <c:pt idx="20">
                  <c:v>-74</c:v>
                </c:pt>
                <c:pt idx="21">
                  <c:v>-79</c:v>
                </c:pt>
                <c:pt idx="22">
                  <c:v>-88</c:v>
                </c:pt>
                <c:pt idx="23">
                  <c:v>-98</c:v>
                </c:pt>
                <c:pt idx="24">
                  <c:v>-110</c:v>
                </c:pt>
                <c:pt idx="25">
                  <c:v>-122</c:v>
                </c:pt>
                <c:pt idx="26">
                  <c:v>-129</c:v>
                </c:pt>
                <c:pt idx="27">
                  <c:v>-136</c:v>
                </c:pt>
                <c:pt idx="28">
                  <c:v>-147</c:v>
                </c:pt>
                <c:pt idx="29">
                  <c:v>-161</c:v>
                </c:pt>
                <c:pt idx="30">
                  <c:v>-168</c:v>
                </c:pt>
                <c:pt idx="31">
                  <c:v>-175</c:v>
                </c:pt>
                <c:pt idx="32">
                  <c:v>-174</c:v>
                </c:pt>
                <c:pt idx="33">
                  <c:v>-183</c:v>
                </c:pt>
                <c:pt idx="34">
                  <c:v>-187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E2-4C39-B1BD-45C0D5A58204}"/>
            </c:ext>
          </c:extLst>
        </c:ser>
        <c:ser>
          <c:idx val="5"/>
          <c:order val="5"/>
          <c:tx>
            <c:strRef>
              <c:f>Sheet1!$BO$20</c:f>
              <c:strCache>
                <c:ptCount val="1"/>
                <c:pt idx="0">
                  <c:v>累積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Sheet1!$BP$14:$CX$14</c:f>
              <c:numCache>
                <c:formatCode>0_ </c:formatCode>
                <c:ptCount val="3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</c:numCache>
            </c:numRef>
          </c:cat>
          <c:val>
            <c:numRef>
              <c:f>Sheet1!$BP$20:$CX$20</c:f>
              <c:numCache>
                <c:formatCode>#,##0;"▲ "#,##0</c:formatCode>
                <c:ptCount val="35"/>
                <c:pt idx="0">
                  <c:v>-20</c:v>
                </c:pt>
                <c:pt idx="1">
                  <c:v>-35</c:v>
                </c:pt>
                <c:pt idx="2">
                  <c:v>-45</c:v>
                </c:pt>
                <c:pt idx="3">
                  <c:v>-50</c:v>
                </c:pt>
                <c:pt idx="4">
                  <c:v>-50</c:v>
                </c:pt>
                <c:pt idx="5">
                  <c:v>-45</c:v>
                </c:pt>
                <c:pt idx="6">
                  <c:v>-42</c:v>
                </c:pt>
                <c:pt idx="7">
                  <c:v>-43</c:v>
                </c:pt>
                <c:pt idx="8">
                  <c:v>-48</c:v>
                </c:pt>
                <c:pt idx="9">
                  <c:v>-58</c:v>
                </c:pt>
                <c:pt idx="10">
                  <c:v>-74</c:v>
                </c:pt>
                <c:pt idx="11">
                  <c:v>-100</c:v>
                </c:pt>
                <c:pt idx="12">
                  <c:v>-133</c:v>
                </c:pt>
                <c:pt idx="13">
                  <c:v>-173</c:v>
                </c:pt>
                <c:pt idx="14">
                  <c:v>-221</c:v>
                </c:pt>
                <c:pt idx="15">
                  <c:v>-275</c:v>
                </c:pt>
                <c:pt idx="16">
                  <c:v>-334</c:v>
                </c:pt>
                <c:pt idx="17">
                  <c:v>-396</c:v>
                </c:pt>
                <c:pt idx="18">
                  <c:v>-460</c:v>
                </c:pt>
                <c:pt idx="19">
                  <c:v>-530</c:v>
                </c:pt>
                <c:pt idx="20">
                  <c:v>-604</c:v>
                </c:pt>
                <c:pt idx="21">
                  <c:v>-683</c:v>
                </c:pt>
                <c:pt idx="22">
                  <c:v>-771</c:v>
                </c:pt>
                <c:pt idx="23">
                  <c:v>-869</c:v>
                </c:pt>
                <c:pt idx="24">
                  <c:v>-979</c:v>
                </c:pt>
                <c:pt idx="25">
                  <c:v>-1101</c:v>
                </c:pt>
                <c:pt idx="26">
                  <c:v>-1230</c:v>
                </c:pt>
                <c:pt idx="27">
                  <c:v>-1366</c:v>
                </c:pt>
                <c:pt idx="28">
                  <c:v>-1513</c:v>
                </c:pt>
                <c:pt idx="29">
                  <c:v>-1674</c:v>
                </c:pt>
                <c:pt idx="30">
                  <c:v>-1842</c:v>
                </c:pt>
                <c:pt idx="31">
                  <c:v>-2017</c:v>
                </c:pt>
                <c:pt idx="32">
                  <c:v>-2191</c:v>
                </c:pt>
                <c:pt idx="33">
                  <c:v>-2374</c:v>
                </c:pt>
                <c:pt idx="34">
                  <c:v>-2561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E2-4C39-B1BD-45C0D5A582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3039168"/>
        <c:axId val="523039496"/>
      </c:areaChart>
      <c:catAx>
        <c:axId val="523039168"/>
        <c:scaling>
          <c:orientation val="minMax"/>
        </c:scaling>
        <c:delete val="0"/>
        <c:axPos val="b"/>
        <c:numFmt formatCode="0_ 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3039496"/>
        <c:crosses val="autoZero"/>
        <c:auto val="1"/>
        <c:lblAlgn val="ctr"/>
        <c:lblOffset val="100"/>
        <c:noMultiLvlLbl val="0"/>
      </c:catAx>
      <c:valAx>
        <c:axId val="523039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¥&quot;#,##0_);\(&quot;¥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3039168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1523093708650341"/>
          <c:y val="0.611565764538057"/>
          <c:w val="0.68198548427241457"/>
          <c:h val="8.6394478914526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2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800" b="1" i="0" baseline="0"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800" b="1" i="0" baseline="0" dirty="0"/>
              <a:t>YWVOB</a:t>
            </a:r>
            <a:r>
              <a:rPr lang="ja-JP" altLang="en-US" sz="2800" b="1" i="0" baseline="0" dirty="0"/>
              <a:t>役員の期・年数分布</a:t>
            </a:r>
          </a:p>
        </c:rich>
      </c:tx>
      <c:layout>
        <c:manualLayout>
          <c:xMode val="edge"/>
          <c:yMode val="edge"/>
          <c:x val="0.18847508093771612"/>
          <c:y val="3.1741051672592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5559087115972079E-2"/>
          <c:y val="2.5138373006124967E-2"/>
          <c:w val="0.93364239582411745"/>
          <c:h val="0.89608480891108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①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Sheet1!$A$3:$A$56</c:f>
              <c:numCache>
                <c:formatCode>General</c:formatCode>
                <c:ptCount val="5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</c:numCache>
            </c:numRef>
          </c:cat>
          <c:val>
            <c:numRef>
              <c:f>Sheet1!$B$3:$B$56</c:f>
              <c:numCache>
                <c:formatCode>General</c:formatCode>
                <c:ptCount val="54"/>
                <c:pt idx="0">
                  <c:v>23</c:v>
                </c:pt>
                <c:pt idx="1">
                  <c:v>23</c:v>
                </c:pt>
                <c:pt idx="2">
                  <c:v>15</c:v>
                </c:pt>
                <c:pt idx="3">
                  <c:v>23</c:v>
                </c:pt>
                <c:pt idx="4">
                  <c:v>20</c:v>
                </c:pt>
                <c:pt idx="5">
                  <c:v>23</c:v>
                </c:pt>
                <c:pt idx="8">
                  <c:v>15</c:v>
                </c:pt>
                <c:pt idx="10">
                  <c:v>16</c:v>
                </c:pt>
                <c:pt idx="11">
                  <c:v>10</c:v>
                </c:pt>
                <c:pt idx="12">
                  <c:v>3</c:v>
                </c:pt>
                <c:pt idx="13">
                  <c:v>20</c:v>
                </c:pt>
                <c:pt idx="16">
                  <c:v>14</c:v>
                </c:pt>
                <c:pt idx="17">
                  <c:v>14</c:v>
                </c:pt>
                <c:pt idx="18">
                  <c:v>7</c:v>
                </c:pt>
                <c:pt idx="19">
                  <c:v>14</c:v>
                </c:pt>
                <c:pt idx="20">
                  <c:v>14</c:v>
                </c:pt>
                <c:pt idx="21">
                  <c:v>12</c:v>
                </c:pt>
                <c:pt idx="22">
                  <c:v>9</c:v>
                </c:pt>
                <c:pt idx="23">
                  <c:v>8</c:v>
                </c:pt>
                <c:pt idx="24">
                  <c:v>2</c:v>
                </c:pt>
                <c:pt idx="25">
                  <c:v>5</c:v>
                </c:pt>
                <c:pt idx="27">
                  <c:v>7</c:v>
                </c:pt>
                <c:pt idx="28">
                  <c:v>15</c:v>
                </c:pt>
                <c:pt idx="29">
                  <c:v>23</c:v>
                </c:pt>
                <c:pt idx="33">
                  <c:v>20</c:v>
                </c:pt>
                <c:pt idx="35">
                  <c:v>23</c:v>
                </c:pt>
                <c:pt idx="38">
                  <c:v>23</c:v>
                </c:pt>
                <c:pt idx="40">
                  <c:v>21</c:v>
                </c:pt>
                <c:pt idx="45">
                  <c:v>15</c:v>
                </c:pt>
                <c:pt idx="5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46-46E1-A87F-2C8960CEB359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Sheet1!$A$3:$A$56</c:f>
              <c:numCache>
                <c:formatCode>General</c:formatCode>
                <c:ptCount val="5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</c:numCache>
            </c:numRef>
          </c:cat>
          <c:val>
            <c:numRef>
              <c:f>Sheet1!$C$3:$C$56</c:f>
              <c:numCache>
                <c:formatCode>General</c:formatCode>
                <c:ptCount val="54"/>
                <c:pt idx="11">
                  <c:v>12</c:v>
                </c:pt>
                <c:pt idx="12">
                  <c:v>5</c:v>
                </c:pt>
                <c:pt idx="16">
                  <c:v>7</c:v>
                </c:pt>
                <c:pt idx="17">
                  <c:v>14</c:v>
                </c:pt>
                <c:pt idx="18">
                  <c:v>8</c:v>
                </c:pt>
                <c:pt idx="19">
                  <c:v>13</c:v>
                </c:pt>
                <c:pt idx="22">
                  <c:v>8</c:v>
                </c:pt>
                <c:pt idx="29">
                  <c:v>20</c:v>
                </c:pt>
                <c:pt idx="3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46-46E1-A87F-2C8960CEB359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③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Sheet1!$A$3:$A$56</c:f>
              <c:numCache>
                <c:formatCode>General</c:formatCode>
                <c:ptCount val="5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</c:numCache>
            </c:numRef>
          </c:cat>
          <c:val>
            <c:numRef>
              <c:f>Sheet1!$D$3:$D$56</c:f>
              <c:numCache>
                <c:formatCode>General</c:formatCode>
                <c:ptCount val="54"/>
                <c:pt idx="16">
                  <c:v>4</c:v>
                </c:pt>
                <c:pt idx="17">
                  <c:v>11</c:v>
                </c:pt>
                <c:pt idx="19">
                  <c:v>14</c:v>
                </c:pt>
                <c:pt idx="3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46-46E1-A87F-2C8960CEB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0378368"/>
        <c:axId val="530386568"/>
      </c:barChart>
      <c:lineChart>
        <c:grouping val="standard"/>
        <c:varyColors val="0"/>
        <c:ser>
          <c:idx val="3"/>
          <c:order val="3"/>
          <c:tx>
            <c:strRef>
              <c:f>Sheet1!$E$2</c:f>
              <c:strCache>
                <c:ptCount val="1"/>
                <c:pt idx="0">
                  <c:v>④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Sheet1!$A$3:$A$56</c:f>
              <c:numCache>
                <c:formatCode>General</c:formatCode>
                <c:ptCount val="5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</c:numCache>
            </c:numRef>
          </c:cat>
          <c:val>
            <c:numRef>
              <c:f>Sheet1!$E$3:$E$56</c:f>
              <c:numCache>
                <c:formatCode>General</c:formatCode>
                <c:ptCount val="54"/>
                <c:pt idx="16">
                  <c:v>11</c:v>
                </c:pt>
                <c:pt idx="19">
                  <c:v>12</c:v>
                </c:pt>
                <c:pt idx="3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746-46E1-A87F-2C8960CEB359}"/>
            </c:ext>
          </c:extLst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⑤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Sheet1!$A$3:$A$56</c:f>
              <c:numCache>
                <c:formatCode>General</c:formatCode>
                <c:ptCount val="5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</c:numCache>
            </c:numRef>
          </c:cat>
          <c:val>
            <c:numRef>
              <c:f>Sheet1!$F$3:$F$56</c:f>
              <c:numCache>
                <c:formatCode>General</c:formatCode>
                <c:ptCount val="54"/>
                <c:pt idx="33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746-46E1-A87F-2C8960CEB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0378368"/>
        <c:axId val="530386568"/>
      </c:lineChart>
      <c:catAx>
        <c:axId val="530378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1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0386568"/>
        <c:crosses val="autoZero"/>
        <c:auto val="1"/>
        <c:lblAlgn val="ctr"/>
        <c:lblOffset val="100"/>
        <c:noMultiLvlLbl val="0"/>
      </c:catAx>
      <c:valAx>
        <c:axId val="530386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2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037836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71416406931649423"/>
          <c:y val="3.1903963343515133E-2"/>
          <c:w val="0.20353816117930071"/>
          <c:h val="3.2357972050155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0.11723</cdr:x>
      <cdr:y>0.49361</cdr:y>
    </cdr:from>
    <cdr:to>
      <cdr:x>0.84149</cdr:x>
      <cdr:y>0.59708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A33BE-DBD7-B2EF-04DD-C4488902BEE0}"/>
            </a:ext>
          </a:extLst>
        </cdr:cNvPr>
        <cdr:cNvSpPr txBox="1"/>
      </cdr:nvSpPr>
      <cdr:spPr>
        <a:xfrm xmlns:a="http://schemas.openxmlformats.org/drawingml/2006/main">
          <a:off x="1412041" y="3212869"/>
          <a:ext cx="8723870" cy="673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800" b="1" dirty="0"/>
            <a:t>（前提）</a:t>
          </a:r>
          <a:endParaRPr lang="en-US" altLang="ja-JP" sz="1800" b="1" dirty="0"/>
        </a:p>
        <a:p xmlns:a="http://schemas.openxmlformats.org/drawingml/2006/main">
          <a:r>
            <a:rPr lang="ja-JP" altLang="en-US" sz="1800" b="1" dirty="0"/>
            <a:t>◆会費５００＝＞３００、　小屋費２００、会報費２００、他１５０　　◆</a:t>
          </a:r>
          <a:r>
            <a:rPr lang="en-US" altLang="ja-JP" sz="1800" b="1" dirty="0"/>
            <a:t>YWV</a:t>
          </a:r>
          <a:r>
            <a:rPr lang="ja-JP" altLang="en-US" sz="1800" b="1" dirty="0"/>
            <a:t>年５人入部</a:t>
          </a:r>
        </a:p>
      </cdr:txBody>
    </cdr:sp>
  </cdr:relSizeAnchor>
  <cdr:relSizeAnchor xmlns:cdr="http://schemas.openxmlformats.org/drawingml/2006/chartDrawing">
    <cdr:from>
      <cdr:x>0.11825</cdr:x>
      <cdr:y>0.74896</cdr:y>
    </cdr:from>
    <cdr:to>
      <cdr:x>0.83021</cdr:x>
      <cdr:y>0.87663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3878BDD3-1C21-B016-B8D3-93C623256D9D}"/>
            </a:ext>
          </a:extLst>
        </cdr:cNvPr>
        <cdr:cNvSpPr txBox="1"/>
      </cdr:nvSpPr>
      <cdr:spPr>
        <a:xfrm xmlns:a="http://schemas.openxmlformats.org/drawingml/2006/main">
          <a:off x="1424338" y="4874880"/>
          <a:ext cx="8575659" cy="8309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rPr>
            <a:t>１）今後の会費の減少で</a:t>
          </a:r>
          <a:r>
            <a: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rPr>
            <a:t>20</a:t>
          </a:r>
          <a:r>
            <a: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rPr>
            <a:t>年後以降収支悪化</a:t>
          </a:r>
          <a:endParaRPr lang="en-US" altLang="ja-JP" sz="2400" b="1" dirty="0">
            <a:latin typeface="Meiryo UI" panose="020B0604030504040204" pitchFamily="50" charset="-128"/>
            <a:ea typeface="Meiryo UI" panose="020B0604030504040204" pitchFamily="50" charset="-128"/>
          </a:endParaRPr>
        </a:p>
        <a:p xmlns:a="http://schemas.openxmlformats.org/drawingml/2006/main">
          <a:r>
            <a: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rPr>
            <a:t>２）収支に見合う活動を楽しむ＝＞準備金の有効活用も議論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5306" y="1025494"/>
            <a:ext cx="10663707" cy="2036361"/>
          </a:xfrm>
        </p:spPr>
        <p:txBody>
          <a:bodyPr>
            <a:noAutofit/>
          </a:bodyPr>
          <a:lstStyle/>
          <a:p>
            <a:r>
              <a:rPr kumimoji="1" lang="en-US" altLang="ja-JP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YWV</a:t>
            </a:r>
            <a:r>
              <a:rPr lang="ja-JP" altLang="en-US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 </a:t>
            </a:r>
            <a:r>
              <a:rPr lang="en-US" altLang="ja-JP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OB</a:t>
            </a:r>
            <a:r>
              <a:rPr lang="ja-JP" altLang="en-US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総会</a:t>
            </a:r>
            <a:br>
              <a:rPr lang="en-US" altLang="ja-JP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en-US" altLang="ja-JP" sz="7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2022</a:t>
            </a:r>
            <a:r>
              <a:rPr lang="ja-JP" altLang="en-US" sz="7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活動実績（報告）</a:t>
            </a:r>
            <a:endParaRPr kumimoji="1" lang="ja-JP" altLang="en-US" sz="7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7855" y="4917851"/>
            <a:ext cx="9144000" cy="866422"/>
          </a:xfrm>
        </p:spPr>
        <p:txBody>
          <a:bodyPr>
            <a:normAutofit/>
          </a:bodyPr>
          <a:lstStyle/>
          <a:p>
            <a:r>
              <a:rPr kumimoji="1"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2022</a:t>
            </a:r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</a:t>
            </a:r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kumimoji="1"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22</a:t>
            </a:r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124295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3511" y="33250"/>
            <a:ext cx="11614984" cy="645623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編集委員会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93511" y="782491"/>
            <a:ext cx="11627556" cy="5355312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年度報告（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21/10/1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22/9/30)</a:t>
            </a:r>
          </a:p>
          <a:p>
            <a:endParaRPr lang="en-US" altLang="ja-JP" sz="3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800" dirty="0"/>
              <a:t>◆79</a:t>
            </a:r>
            <a:r>
              <a:rPr lang="ja-JP" altLang="en-US" sz="2800" dirty="0"/>
              <a:t>号（</a:t>
            </a:r>
            <a:r>
              <a:rPr lang="en-US" altLang="ja-JP" sz="2800" dirty="0"/>
              <a:t>12/4</a:t>
            </a:r>
            <a:r>
              <a:rPr lang="ja-JP" altLang="en-US" sz="2800" dirty="0"/>
              <a:t>発行 </a:t>
            </a:r>
            <a:r>
              <a:rPr lang="en-US" altLang="ja-JP" sz="2800" dirty="0"/>
              <a:t>20</a:t>
            </a:r>
            <a:r>
              <a:rPr lang="ja-JP" altLang="en-US" sz="2800" dirty="0"/>
              <a:t>頁</a:t>
            </a:r>
            <a:r>
              <a:rPr lang="en-US" altLang="ja-JP" sz="2800" dirty="0"/>
              <a:t>) </a:t>
            </a:r>
          </a:p>
          <a:p>
            <a:r>
              <a:rPr lang="ja-JP" altLang="en-US" sz="2800" dirty="0"/>
              <a:t>　　総会報告　</a:t>
            </a:r>
            <a:r>
              <a:rPr lang="en-US" altLang="ja-JP" sz="2800" dirty="0"/>
              <a:t>OB</a:t>
            </a:r>
            <a:r>
              <a:rPr lang="ja-JP" altLang="en-US" sz="2800" dirty="0"/>
              <a:t>会員近況報告　山行予定・案内　小屋便り　現役報告</a:t>
            </a:r>
            <a:endParaRPr lang="en-US" altLang="ja-JP" sz="2800" dirty="0"/>
          </a:p>
          <a:p>
            <a:r>
              <a:rPr lang="ja-JP" altLang="en-US" sz="2800" dirty="0"/>
              <a:t>　　（</a:t>
            </a:r>
            <a:r>
              <a:rPr lang="en-US" altLang="ja-JP" sz="2800" dirty="0"/>
              <a:t>63</a:t>
            </a:r>
            <a:r>
              <a:rPr lang="ja-JP" altLang="en-US" sz="2800" dirty="0"/>
              <a:t>中山主将） 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◆</a:t>
            </a:r>
            <a:r>
              <a:rPr lang="en-US" altLang="ja-JP" sz="2800" dirty="0"/>
              <a:t>80</a:t>
            </a:r>
            <a:r>
              <a:rPr lang="ja-JP" altLang="en-US" sz="2800" dirty="0"/>
              <a:t>号（</a:t>
            </a:r>
            <a:r>
              <a:rPr lang="en-US" altLang="ja-JP" sz="2800" dirty="0"/>
              <a:t>4/16</a:t>
            </a:r>
            <a:r>
              <a:rPr lang="ja-JP" altLang="en-US" sz="2800" dirty="0"/>
              <a:t>発行 </a:t>
            </a:r>
            <a:r>
              <a:rPr lang="en-US" altLang="ja-JP" sz="2800" dirty="0"/>
              <a:t>12</a:t>
            </a:r>
            <a:r>
              <a:rPr lang="ja-JP" altLang="en-US" sz="2800" dirty="0"/>
              <a:t>頁）</a:t>
            </a:r>
            <a:endParaRPr lang="en-US" altLang="ja-JP" sz="2800" dirty="0"/>
          </a:p>
          <a:p>
            <a:r>
              <a:rPr lang="ja-JP" altLang="en-US" sz="2800" dirty="0"/>
              <a:t>　  役員会報告　　小屋便り　山行案内　新ＨＰ</a:t>
            </a:r>
            <a:r>
              <a:rPr lang="en-US" altLang="ja-JP" sz="2800" dirty="0"/>
              <a:t>(Word Press)</a:t>
            </a:r>
            <a:r>
              <a:rPr lang="ja-JP" altLang="en-US" sz="2800" dirty="0"/>
              <a:t>紹介　現役報告　　</a:t>
            </a:r>
            <a:endParaRPr lang="en-US" altLang="ja-JP" sz="2800" dirty="0"/>
          </a:p>
          <a:p>
            <a:r>
              <a:rPr lang="ja-JP" altLang="en-US" sz="2800" dirty="0"/>
              <a:t>　　（</a:t>
            </a:r>
            <a:r>
              <a:rPr lang="en-US" altLang="ja-JP" sz="2800" dirty="0"/>
              <a:t>64</a:t>
            </a:r>
            <a:r>
              <a:rPr lang="ja-JP" altLang="en-US" sz="2800" dirty="0"/>
              <a:t>若林新主将）　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◆</a:t>
            </a:r>
            <a:r>
              <a:rPr lang="en-US" altLang="ja-JP" sz="2800" dirty="0"/>
              <a:t>81</a:t>
            </a:r>
            <a:r>
              <a:rPr lang="ja-JP" altLang="en-US" sz="2800" dirty="0"/>
              <a:t>号（</a:t>
            </a:r>
            <a:r>
              <a:rPr lang="en-US" altLang="ja-JP" sz="2800" dirty="0"/>
              <a:t>9/10</a:t>
            </a:r>
            <a:r>
              <a:rPr lang="ja-JP" altLang="en-US" sz="2800" dirty="0"/>
              <a:t>発行 </a:t>
            </a:r>
            <a:r>
              <a:rPr lang="en-US" altLang="ja-JP" sz="2800" dirty="0"/>
              <a:t> 20</a:t>
            </a:r>
            <a:r>
              <a:rPr lang="ja-JP" altLang="en-US" sz="2800" dirty="0"/>
              <a:t>頁）</a:t>
            </a:r>
            <a:endParaRPr lang="en-US" altLang="ja-JP" sz="2800" dirty="0"/>
          </a:p>
          <a:p>
            <a:r>
              <a:rPr lang="ja-JP" altLang="en-US" sz="2800" dirty="0"/>
              <a:t>　 </a:t>
            </a:r>
            <a:r>
              <a:rPr lang="en-US" altLang="ja-JP" sz="2800" dirty="0"/>
              <a:t>OB</a:t>
            </a:r>
            <a:r>
              <a:rPr lang="ja-JP" altLang="en-US" sz="2800" dirty="0"/>
              <a:t>総会案内  山行報告・案内　小屋便り　自由投稿＊４　会費納入お願い　</a:t>
            </a:r>
            <a:endParaRPr lang="en-US" altLang="ja-JP" sz="2800" dirty="0"/>
          </a:p>
          <a:p>
            <a:r>
              <a:rPr lang="ja-JP" altLang="en-US" sz="2800" dirty="0"/>
              <a:t>　　他</a:t>
            </a:r>
            <a:endParaRPr lang="en-US" altLang="ja-JP" sz="28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114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0253" y="36096"/>
            <a:ext cx="11820911" cy="673332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ホームページ委員会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60253" y="860010"/>
            <a:ext cx="11712672" cy="4745915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年度報告（</a:t>
            </a:r>
            <a:r>
              <a:rPr lang="en-US" altLang="ja-JP" sz="2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21/10/1</a:t>
            </a:r>
            <a:r>
              <a:rPr lang="ja-JP" altLang="en-US" sz="2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22/9/30)</a:t>
            </a: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Word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Press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新規導入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（一般公開用、会員用（共通パスワード）、役員用（個別パスワード））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・一般公開用：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YWVOB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会活動、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更新内容の周知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・会員用：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山行、小屋利用状況の共有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会員の便り　等　　　　　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・役員用：各委員会の資料共有、議事録等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メルマガ編集活用</a:t>
            </a:r>
          </a:p>
        </p:txBody>
      </p:sp>
    </p:spTree>
    <p:extLst>
      <p:ext uri="{BB962C8B-B14F-4D97-AF65-F5344CB8AC3E}">
        <p14:creationId xmlns:p14="http://schemas.microsoft.com/office/powerpoint/2010/main" val="312145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4181" y="130232"/>
            <a:ext cx="11249891" cy="825731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部史編纂委員会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33391" y="1727526"/>
            <a:ext cx="11249892" cy="3083921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年度報告（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21/10/1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22/9/30)</a:t>
            </a: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・歴史館充実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＊既掲載情報の内容チェック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＊個人情報に該当するもののマスキング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・ＯＢ会内での利用方法周知進展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・現役とのコミュニケはコロナで検討中</a:t>
            </a:r>
            <a:endParaRPr lang="en-US" altLang="ja-JP" sz="3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827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4181" y="130233"/>
            <a:ext cx="11249891" cy="673332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役員会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71054" y="803565"/>
            <a:ext cx="11249892" cy="5521512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年度報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告（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21/10/1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22/9/30) </a:t>
            </a:r>
          </a:p>
          <a:p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1/29(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オンライン（参加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人、現役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小屋除雪作業規程検討　名簿管理検討　新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 4/23(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ハイブリッド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21&lt;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リアル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&gt; 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現役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小屋補助規程　小屋法的問題整理　各員会規程棚卸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現役コミュニケ深化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7/9(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ハイブリッド（参加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21&lt;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内リアル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6&gt;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、現役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小屋補助規程　小屋アクセス道路工事　現役テント支援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各員会規程棚卸　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開発報告・百名山達成者掲載など　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9/24(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   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完全オンライン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21+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現役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（計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総会関係ほか　　</a:t>
            </a:r>
            <a:endParaRPr lang="ja-JP" altLang="en-US" sz="32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9459543" y="5934456"/>
            <a:ext cx="2124877" cy="79331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 anchorCtr="1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</a:p>
        </p:txBody>
      </p:sp>
    </p:spTree>
    <p:extLst>
      <p:ext uri="{BB962C8B-B14F-4D97-AF65-F5344CB8AC3E}">
        <p14:creationId xmlns:p14="http://schemas.microsoft.com/office/powerpoint/2010/main" val="162568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5306" y="1025494"/>
            <a:ext cx="10663707" cy="2036361"/>
          </a:xfrm>
        </p:spPr>
        <p:txBody>
          <a:bodyPr>
            <a:noAutofit/>
          </a:bodyPr>
          <a:lstStyle/>
          <a:p>
            <a:r>
              <a:rPr kumimoji="1" lang="en-US" altLang="ja-JP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YWV</a:t>
            </a:r>
            <a:r>
              <a:rPr lang="ja-JP" altLang="en-US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 </a:t>
            </a:r>
            <a:r>
              <a:rPr lang="en-US" altLang="ja-JP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OB</a:t>
            </a:r>
            <a:r>
              <a:rPr lang="ja-JP" altLang="en-US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総会</a:t>
            </a:r>
            <a:br>
              <a:rPr lang="en-US" altLang="ja-JP" sz="7200" b="1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en-US" altLang="ja-JP" sz="7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2023</a:t>
            </a:r>
            <a:r>
              <a:rPr lang="ja-JP" altLang="en-US" sz="7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活動計画　（審議）</a:t>
            </a:r>
            <a:endParaRPr kumimoji="1" lang="ja-JP" altLang="en-US" sz="7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7855" y="4917851"/>
            <a:ext cx="9144000" cy="866422"/>
          </a:xfrm>
        </p:spPr>
        <p:txBody>
          <a:bodyPr>
            <a:normAutofit/>
          </a:bodyPr>
          <a:lstStyle/>
          <a:p>
            <a:r>
              <a:rPr kumimoji="1"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2022</a:t>
            </a:r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</a:t>
            </a:r>
            <a:r>
              <a:rPr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</a:t>
            </a:r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kumimoji="1" lang="en-US" altLang="ja-JP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22</a:t>
            </a:r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104085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4700" y="9884"/>
            <a:ext cx="11719774" cy="825731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全般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44700" y="835615"/>
            <a:ext cx="11719774" cy="5576911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年度計画（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23/9/30)</a:t>
            </a: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・ウイズコロナ山行あり方（安全確保、多様化）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・山小屋の課題（楽しみ方、保守・運営、現役ニーズ）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活用と情宣活動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・サーバ管理整理（オペ権限者、監査機能など）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・ウイズコロナでの現役の活動サポート（支援）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・名簿管理再考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・期別幹事コミュニケ深化、新役員募集、役員新担当促進　　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（いろいろやってみる！）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会業務の簡素化、マニュアル化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会予算、準備金の使い方議論（後述）</a:t>
            </a:r>
            <a:endParaRPr lang="ja-JP" altLang="en-US" sz="3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4424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BC7A855-4F2E-93CF-D7A1-E7DEE7E2D3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532510"/>
              </p:ext>
            </p:extLst>
          </p:nvPr>
        </p:nvGraphicFramePr>
        <p:xfrm>
          <a:off x="83127" y="216131"/>
          <a:ext cx="12045142" cy="650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502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5A613B0D-6CB4-FEE8-7319-09A9DE8C0A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199223"/>
              </p:ext>
            </p:extLst>
          </p:nvPr>
        </p:nvGraphicFramePr>
        <p:xfrm>
          <a:off x="1" y="200055"/>
          <a:ext cx="12354440" cy="6623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EE7DCE-F089-AF8B-1E6D-52F69A11843E}"/>
              </a:ext>
            </a:extLst>
          </p:cNvPr>
          <p:cNvSpPr txBox="1"/>
          <p:nvPr/>
        </p:nvSpPr>
        <p:spPr>
          <a:xfrm>
            <a:off x="10656243" y="5713001"/>
            <a:ext cx="76011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5664513-611F-A652-AF0A-7947E173DC16}"/>
              </a:ext>
            </a:extLst>
          </p:cNvPr>
          <p:cNvSpPr txBox="1"/>
          <p:nvPr/>
        </p:nvSpPr>
        <p:spPr>
          <a:xfrm>
            <a:off x="558114" y="0"/>
            <a:ext cx="76011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年数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37DEE185-246B-F888-24BA-A36E2C6FC2CF}"/>
              </a:ext>
            </a:extLst>
          </p:cNvPr>
          <p:cNvSpPr/>
          <p:nvPr/>
        </p:nvSpPr>
        <p:spPr>
          <a:xfrm>
            <a:off x="6269336" y="6113111"/>
            <a:ext cx="5465463" cy="74488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070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86295D-5077-97FB-850A-A16EB68AF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91059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kumimoji="1" lang="ja-JP" altLang="en-US" b="1" dirty="0"/>
              <a:t>総務委員会</a:t>
            </a:r>
            <a:r>
              <a:rPr kumimoji="1" lang="en-US" altLang="ja-JP" b="1" dirty="0"/>
              <a:t>23</a:t>
            </a:r>
            <a:r>
              <a:rPr kumimoji="1" lang="ja-JP" altLang="en-US" b="1" dirty="0"/>
              <a:t>計画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4E1036-03E9-7760-A808-A5F3A2DD2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35133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sz="3600" b="1" u="sng" dirty="0"/>
              <a:t>2023</a:t>
            </a:r>
            <a:r>
              <a:rPr kumimoji="1" lang="ja-JP" altLang="en-US" sz="3600" b="1" u="sng" dirty="0"/>
              <a:t>年計画（</a:t>
            </a:r>
            <a:r>
              <a:rPr kumimoji="1" lang="en-US" altLang="ja-JP" sz="3600" b="1" u="sng" dirty="0"/>
              <a:t>2022</a:t>
            </a:r>
            <a:r>
              <a:rPr kumimoji="1" lang="ja-JP" altLang="en-US" sz="3600" b="1" u="sng" dirty="0"/>
              <a:t>年</a:t>
            </a:r>
            <a:r>
              <a:rPr kumimoji="1" lang="en-US" altLang="ja-JP" sz="3600" b="1" u="sng" dirty="0"/>
              <a:t>10</a:t>
            </a:r>
            <a:r>
              <a:rPr kumimoji="1" lang="ja-JP" altLang="en-US" sz="3600" b="1" u="sng" dirty="0"/>
              <a:t>月</a:t>
            </a:r>
            <a:r>
              <a:rPr kumimoji="1" lang="en-US" altLang="ja-JP" sz="3600" b="1" u="sng" dirty="0"/>
              <a:t>1</a:t>
            </a:r>
            <a:r>
              <a:rPr kumimoji="1" lang="ja-JP" altLang="en-US" sz="3600" b="1" u="sng" dirty="0"/>
              <a:t>日～</a:t>
            </a:r>
            <a:r>
              <a:rPr kumimoji="1" lang="en-US" altLang="ja-JP" sz="3600" b="1" u="sng" dirty="0"/>
              <a:t>2023</a:t>
            </a:r>
            <a:r>
              <a:rPr kumimoji="1" lang="ja-JP" altLang="en-US" sz="3600" b="1" u="sng" dirty="0"/>
              <a:t>年</a:t>
            </a:r>
            <a:r>
              <a:rPr kumimoji="1" lang="en-US" altLang="ja-JP" sz="3600" b="1" u="sng" dirty="0"/>
              <a:t>9</a:t>
            </a:r>
            <a:r>
              <a:rPr kumimoji="1" lang="ja-JP" altLang="en-US" sz="3600" b="1" u="sng" dirty="0"/>
              <a:t>月</a:t>
            </a:r>
            <a:r>
              <a:rPr kumimoji="1" lang="en-US" altLang="ja-JP" sz="3600" b="1" u="sng" dirty="0"/>
              <a:t>30</a:t>
            </a:r>
            <a:r>
              <a:rPr kumimoji="1" lang="ja-JP" altLang="en-US" sz="3600" b="1" u="sng" dirty="0"/>
              <a:t>日）</a:t>
            </a:r>
            <a:endParaRPr kumimoji="1" lang="en-US" altLang="ja-JP" sz="3600" b="1" u="sng" dirty="0"/>
          </a:p>
          <a:p>
            <a:r>
              <a:rPr kumimoji="1" lang="ja-JP" altLang="en-US" sz="3600" dirty="0"/>
              <a:t>将来に向けた作業簡略化、作業の見える化推進</a:t>
            </a:r>
            <a:endParaRPr kumimoji="1" lang="en-US" altLang="ja-JP" sz="3600" dirty="0"/>
          </a:p>
          <a:p>
            <a:r>
              <a:rPr lang="en-US" altLang="ja-JP" sz="3600" dirty="0"/>
              <a:t>HP</a:t>
            </a:r>
            <a:r>
              <a:rPr lang="ja-JP" altLang="en-US" sz="3600" dirty="0"/>
              <a:t>を利用した文書管理システムの確立</a:t>
            </a:r>
            <a:endParaRPr lang="en-US" altLang="ja-JP" sz="3600" dirty="0"/>
          </a:p>
          <a:p>
            <a:r>
              <a:rPr kumimoji="1" lang="ja-JP" altLang="en-US" sz="3600" dirty="0"/>
              <a:t>現役支援、関係深化</a:t>
            </a:r>
            <a:endParaRPr kumimoji="1" lang="en-US" altLang="ja-JP" sz="3600" dirty="0"/>
          </a:p>
          <a:p>
            <a:r>
              <a:rPr lang="ja-JP" altLang="en-US" sz="3600" dirty="0"/>
              <a:t>マニュアルの整備</a:t>
            </a:r>
            <a:endParaRPr lang="en-US" altLang="ja-JP" sz="3600" dirty="0"/>
          </a:p>
          <a:p>
            <a:r>
              <a:rPr kumimoji="1" lang="ja-JP" altLang="en-US" sz="3600" dirty="0"/>
              <a:t>名簿システムの再整備</a:t>
            </a:r>
          </a:p>
        </p:txBody>
      </p:sp>
    </p:spTree>
    <p:extLst>
      <p:ext uri="{BB962C8B-B14F-4D97-AF65-F5344CB8AC3E}">
        <p14:creationId xmlns:p14="http://schemas.microsoft.com/office/powerpoint/2010/main" val="3141134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1054" y="357831"/>
            <a:ext cx="11249891" cy="825731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山行委員会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1" y="1265168"/>
            <a:ext cx="12192000" cy="5078313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年度計画（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23/9/30)</a:t>
            </a:r>
          </a:p>
          <a:p>
            <a:endParaRPr lang="en-US" altLang="ja-JP" sz="3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0" lang="ja-JP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第66回　1月２１日(土) 　 高水山 A ：三山,★☆ Ｂ：二山　★ </a:t>
            </a:r>
            <a:endParaRPr kumimoji="0" lang="en-US" altLang="ja-JP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r>
              <a:rPr kumimoji="0" lang="ja-JP" alt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・</a:t>
            </a:r>
            <a:r>
              <a:rPr kumimoji="0" lang="ja-JP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第67回 ５月２０日(土) 　 石老山　★☆ </a:t>
            </a:r>
            <a:endParaRPr kumimoji="0" lang="en-US" altLang="ja-JP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r>
              <a:rPr kumimoji="0" lang="ja-JP" altLang="en-US" sz="3600" dirty="0">
                <a:solidFill>
                  <a:srgbClr val="000000"/>
                </a:solidFill>
                <a:latin typeface="Arial Unicode MS"/>
              </a:rPr>
              <a:t>・</a:t>
            </a:r>
            <a:r>
              <a:rPr kumimoji="0" lang="ja-JP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第68回</a:t>
            </a:r>
            <a:r>
              <a:rPr kumimoji="0" lang="en-US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ja-JP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１０月１４日(土)　A 金峰山★☆B 国師岳</a:t>
            </a:r>
            <a:r>
              <a:rPr kumimoji="0" lang="en-US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</a:t>
            </a:r>
            <a:r>
              <a:rPr kumimoji="0" lang="ja-JP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奥千丈★ </a:t>
            </a:r>
            <a:r>
              <a:rPr kumimoji="0" lang="en-US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</a:t>
            </a:r>
          </a:p>
          <a:p>
            <a:r>
              <a:rPr kumimoji="0" lang="en-US" altLang="ja-JP" sz="3600" dirty="0">
                <a:solidFill>
                  <a:srgbClr val="000000"/>
                </a:solidFill>
                <a:latin typeface="Arial Unicode MS"/>
              </a:rPr>
              <a:t>                                     </a:t>
            </a:r>
            <a:r>
              <a:rPr kumimoji="0" lang="ja-JP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（大弛峠起点）</a:t>
            </a:r>
            <a:endParaRPr kumimoji="0" lang="en-US" altLang="ja-JP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endParaRPr kumimoji="0" lang="en-US" altLang="ja-JP" sz="3600" dirty="0">
              <a:solidFill>
                <a:srgbClr val="000000"/>
              </a:solidFill>
              <a:latin typeface="Arial Unicode MS"/>
            </a:endParaRPr>
          </a:p>
          <a:p>
            <a:r>
              <a:rPr kumimoji="0" lang="ja-JP" altLang="ja-JP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◇ウェイズコロナでの山行検討、委員募集</a:t>
            </a:r>
            <a:r>
              <a:rPr kumimoji="0" lang="ja-JP" altLang="ja-JP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ja-JP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ja-JP" altLang="en-US" sz="3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A962735-E6CF-720F-AA01-282BE9471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185" y="128613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4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4181" y="130233"/>
            <a:ext cx="11249891" cy="673332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ＯＢ総会参加者数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402071"/>
              </p:ext>
            </p:extLst>
          </p:nvPr>
        </p:nvGraphicFramePr>
        <p:xfrm>
          <a:off x="638300" y="1084373"/>
          <a:ext cx="11054642" cy="5345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114910" imgH="2647803" progId="Excel.Sheet.8">
                  <p:embed/>
                </p:oleObj>
              </mc:Choice>
              <mc:Fallback>
                <p:oleObj name="Worksheet" r:id="rId2" imgW="4114910" imgH="264780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8300" y="1084373"/>
                        <a:ext cx="11054642" cy="53450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3362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1668"/>
            <a:ext cx="12192000" cy="810832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小屋委員会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189040" y="1456966"/>
            <a:ext cx="11698160" cy="5078313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年度計画（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23/9/30)</a:t>
            </a:r>
          </a:p>
          <a:p>
            <a:endParaRPr lang="en-US" altLang="ja-JP" sz="3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・定例小屋行事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月キノコ採り、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月小屋締、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1~3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雪下し、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小屋明け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・小屋整備・保守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費用補助　将来リスク対策　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・小屋委員会運営（保守参加運営　現役コミュニケ）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・岡田さん、現地とのコミュニケ深化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・今後の小屋の活用？＝＞予算、保守・・・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014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3511" y="33250"/>
            <a:ext cx="11614984" cy="894029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編集委員会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80939" y="1207494"/>
            <a:ext cx="11627556" cy="3748719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年度計画（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23/9/30)</a:t>
            </a:r>
            <a:r>
              <a:rPr lang="en-US" altLang="ja-JP" sz="3600" dirty="0"/>
              <a:t> </a:t>
            </a:r>
          </a:p>
          <a:p>
            <a:endParaRPr lang="en-US" altLang="ja-JP" sz="3600" dirty="0"/>
          </a:p>
          <a:p>
            <a:r>
              <a:rPr lang="en-US" altLang="ja-JP" sz="3600" dirty="0"/>
              <a:t>◇ 82</a:t>
            </a:r>
            <a:r>
              <a:rPr lang="ja-JP" altLang="en-US" sz="3600" dirty="0"/>
              <a:t>号～</a:t>
            </a:r>
            <a:r>
              <a:rPr lang="en-US" altLang="ja-JP" sz="3600" dirty="0"/>
              <a:t>84</a:t>
            </a:r>
            <a:r>
              <a:rPr lang="ja-JP" altLang="en-US" sz="3600" dirty="0"/>
              <a:t>号発行 </a:t>
            </a:r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　</a:t>
            </a:r>
            <a:r>
              <a:rPr lang="ja-JP" altLang="en-US" sz="4000" b="1" dirty="0"/>
              <a:t>＜今年のテーマ＞</a:t>
            </a:r>
            <a:endParaRPr lang="en-US" altLang="ja-JP" sz="4000" b="1" dirty="0"/>
          </a:p>
          <a:p>
            <a:r>
              <a:rPr lang="ja-JP" altLang="en-US" sz="4000" b="1" dirty="0"/>
              <a:t>　　</a:t>
            </a:r>
            <a:r>
              <a:rPr lang="ja-JP" altLang="en-US" sz="4000" b="1" u="sng" dirty="0"/>
              <a:t>会員が「見たい、読みたい」と思う会報を</a:t>
            </a:r>
            <a:endParaRPr lang="en-US" altLang="ja-JP" sz="4000" b="1" u="sng" dirty="0"/>
          </a:p>
          <a:p>
            <a:r>
              <a:rPr lang="ja-JP" altLang="en-US" sz="4000" b="1" u="sng" dirty="0"/>
              <a:t>　　めざして！</a:t>
            </a:r>
            <a:endParaRPr lang="en-US" altLang="ja-JP" sz="4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0718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0253" y="36096"/>
            <a:ext cx="11820911" cy="673332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ホームページ委員会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BE6D9A7-555C-F651-8181-9E3932369209}"/>
              </a:ext>
            </a:extLst>
          </p:cNvPr>
          <p:cNvSpPr txBox="1">
            <a:spLocks/>
          </p:cNvSpPr>
          <p:nvPr/>
        </p:nvSpPr>
        <p:spPr>
          <a:xfrm>
            <a:off x="260251" y="860010"/>
            <a:ext cx="11820911" cy="4967514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ja-JP" altLang="en-US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３年度計画（</a:t>
            </a:r>
            <a:r>
              <a:rPr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/10/1</a:t>
            </a:r>
            <a:r>
              <a:rPr lang="ja-JP" altLang="en-US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/9/30)</a:t>
            </a:r>
          </a:p>
          <a:p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の利用促進（継続）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（一般公開用）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YWVOB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会活動、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更新内容の周知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（会員用）　　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山行、小屋利用状況の共有、会員の便り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（１００名山）等会員、各委員会からの投稿促進　　　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（役員用）　　各委員会の資料共有、議事録等、メルマガ編集活用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・旧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からのコンテンツ移行検討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・その他（現役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との連携）</a:t>
            </a:r>
            <a:endParaRPr lang="ja-JP" altLang="en-US" sz="32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5542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4181" y="130233"/>
            <a:ext cx="11249891" cy="673332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役員会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554181" y="803565"/>
            <a:ext cx="11249892" cy="6352508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年度計画（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23/9/30)</a:t>
            </a:r>
          </a:p>
          <a:p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開催予定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2023-1-7    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4/22</a:t>
            </a:r>
          </a:p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 ③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7/8            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9/23 </a:t>
            </a: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いずれも土曜日、リアルか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かハイブリッドか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・ウイズコロナ下での役員会運営活性化検討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・期別幹事体制整備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・若手役員拡大、役員新担当促進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・現役活動支援、コミュニケ深化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・業務標準化、マニュアル化推進　他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32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9679195" y="5847644"/>
            <a:ext cx="2124877" cy="6835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 anchorCtr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</a:p>
        </p:txBody>
      </p:sp>
    </p:spTree>
    <p:extLst>
      <p:ext uri="{BB962C8B-B14F-4D97-AF65-F5344CB8AC3E}">
        <p14:creationId xmlns:p14="http://schemas.microsoft.com/office/powerpoint/2010/main" val="90039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7464" y="179948"/>
            <a:ext cx="11439736" cy="673332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ＯＢ会員数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56564"/>
              </p:ext>
            </p:extLst>
          </p:nvPr>
        </p:nvGraphicFramePr>
        <p:xfrm>
          <a:off x="1208088" y="1104899"/>
          <a:ext cx="10145712" cy="5644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791893" imgH="6864155" progId="Excel.Sheet.8">
                  <p:embed/>
                </p:oleObj>
              </mc:Choice>
              <mc:Fallback>
                <p:oleObj name="Worksheet" r:id="rId2" imgW="9791893" imgH="686415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08088" y="1104899"/>
                        <a:ext cx="10145712" cy="5644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137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3200" y="130232"/>
            <a:ext cx="11774311" cy="673332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期別部員数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989379"/>
              </p:ext>
            </p:extLst>
          </p:nvPr>
        </p:nvGraphicFramePr>
        <p:xfrm>
          <a:off x="203199" y="907480"/>
          <a:ext cx="11579226" cy="595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531327" imgH="4959301" progId="Excel.Sheet.8">
                  <p:embed/>
                </p:oleObj>
              </mc:Choice>
              <mc:Fallback>
                <p:oleObj name="Worksheet" r:id="rId2" imgW="9531327" imgH="495930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3199" y="907480"/>
                        <a:ext cx="11579226" cy="5950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912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4700" y="9884"/>
            <a:ext cx="11719774" cy="825731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全般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244700" y="1350099"/>
            <a:ext cx="11719774" cy="4081117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年度報告（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21/10/1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22/9/30)</a:t>
            </a: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10/23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総会（完全オンライン）、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回山行はコロナで自粛。５月に２年ぶりに陣馬山で大集結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・会報は予定通り発行、メルマガも簡素化・標準化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・苗名小屋アクセスの改善工事実施、１～３月・夏小屋整備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更新（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Word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Press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）し、コンテンツ、運用の検討推進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・部史編纂は現役データ収集など継続推進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・現役とはコロナで限定的コミュニケ。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会からテント寄付実施</a:t>
            </a:r>
            <a:endParaRPr lang="ja-JP" altLang="en-US" sz="3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884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AF13D-D946-F055-82B6-21DD04CC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87249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ja-JP" altLang="en-US" b="1" dirty="0"/>
              <a:t>総務委員会２２報告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26FDBF-1DA9-9B6A-75D0-D920F88D9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713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3200" b="1" u="sng" dirty="0"/>
              <a:t>2022</a:t>
            </a:r>
            <a:r>
              <a:rPr kumimoji="1" lang="ja-JP" altLang="en-US" sz="3200" b="1" u="sng" dirty="0"/>
              <a:t>年度報告（</a:t>
            </a:r>
            <a:r>
              <a:rPr kumimoji="1" lang="en-US" altLang="ja-JP" sz="3200" b="1" u="sng" dirty="0"/>
              <a:t>2021</a:t>
            </a:r>
            <a:r>
              <a:rPr kumimoji="1" lang="ja-JP" altLang="en-US" sz="3200" b="1" u="sng" dirty="0"/>
              <a:t>年</a:t>
            </a:r>
            <a:r>
              <a:rPr kumimoji="1" lang="en-US" altLang="ja-JP" sz="3200" b="1" u="sng" dirty="0"/>
              <a:t>10</a:t>
            </a:r>
            <a:r>
              <a:rPr kumimoji="1" lang="ja-JP" altLang="en-US" sz="3200" b="1" u="sng" dirty="0"/>
              <a:t>月</a:t>
            </a:r>
            <a:r>
              <a:rPr kumimoji="1" lang="en-US" altLang="ja-JP" sz="3200" b="1" u="sng" dirty="0"/>
              <a:t>1</a:t>
            </a:r>
            <a:r>
              <a:rPr kumimoji="1" lang="ja-JP" altLang="en-US" sz="3200" b="1" u="sng" dirty="0"/>
              <a:t>日～</a:t>
            </a:r>
            <a:r>
              <a:rPr kumimoji="1" lang="en-US" altLang="ja-JP" sz="3200" b="1" u="sng" dirty="0"/>
              <a:t>2022</a:t>
            </a:r>
            <a:r>
              <a:rPr kumimoji="1" lang="ja-JP" altLang="en-US" sz="3200" b="1" u="sng" dirty="0"/>
              <a:t>年</a:t>
            </a:r>
            <a:r>
              <a:rPr kumimoji="1" lang="en-US" altLang="ja-JP" sz="3200" b="1" u="sng" dirty="0"/>
              <a:t>9</a:t>
            </a:r>
            <a:r>
              <a:rPr kumimoji="1" lang="ja-JP" altLang="en-US" sz="3200" b="1" u="sng" dirty="0"/>
              <a:t>月</a:t>
            </a:r>
            <a:r>
              <a:rPr kumimoji="1" lang="en-US" altLang="ja-JP" sz="3200" b="1" u="sng" dirty="0"/>
              <a:t>30</a:t>
            </a:r>
            <a:r>
              <a:rPr kumimoji="1" lang="ja-JP" altLang="en-US" sz="3200" b="1" u="sng" dirty="0"/>
              <a:t>日）</a:t>
            </a:r>
            <a:endParaRPr kumimoji="1" lang="en-US" altLang="ja-JP" sz="3200" b="1" u="sng" dirty="0"/>
          </a:p>
          <a:p>
            <a:r>
              <a:rPr lang="ja-JP" altLang="en-US" sz="3200" dirty="0"/>
              <a:t>メルマガ発行　毎月発行　各委員長による原稿アップロード</a:t>
            </a:r>
            <a:endParaRPr lang="en-US" altLang="ja-JP" sz="3200" dirty="0"/>
          </a:p>
          <a:p>
            <a:r>
              <a:rPr kumimoji="1" lang="ja-JP" altLang="en-US" sz="3200" dirty="0"/>
              <a:t>現役への支援　テント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張りの寄付、夏合宿壮行会は中止</a:t>
            </a:r>
            <a:endParaRPr kumimoji="1" lang="en-US" altLang="ja-JP" sz="3200" dirty="0"/>
          </a:p>
          <a:p>
            <a:r>
              <a:rPr kumimoji="1" lang="ja-JP" altLang="en-US" sz="3200" dirty="0"/>
              <a:t>ホームページがワードプレスに代わった為、操作が簡単になり、会則、各種議事録がタイムリーにアップロードできるようになった。文書最新版管理とし、会員</a:t>
            </a:r>
            <a:r>
              <a:rPr kumimoji="1" lang="en-US" altLang="ja-JP" sz="3200" dirty="0"/>
              <a:t>HP</a:t>
            </a:r>
            <a:r>
              <a:rPr kumimoji="1" lang="ja-JP" altLang="en-US" sz="3200" dirty="0"/>
              <a:t>に正式版とし、</a:t>
            </a:r>
            <a:r>
              <a:rPr kumimoji="1" lang="en-US" altLang="ja-JP" sz="3200" dirty="0"/>
              <a:t>PDF</a:t>
            </a:r>
            <a:r>
              <a:rPr kumimoji="1" lang="ja-JP" altLang="en-US" sz="3200" dirty="0"/>
              <a:t>を収納し、役員</a:t>
            </a:r>
            <a:r>
              <a:rPr kumimoji="1" lang="en-US" altLang="ja-JP" sz="3200" dirty="0"/>
              <a:t>HP</a:t>
            </a:r>
            <a:r>
              <a:rPr kumimoji="1" lang="ja-JP" altLang="en-US" sz="3200" dirty="0"/>
              <a:t>にワードなどの将来の変更の為、ファイルを収納する。</a:t>
            </a:r>
            <a:endParaRPr kumimoji="1" lang="en-US" altLang="ja-JP" sz="3200" dirty="0"/>
          </a:p>
          <a:p>
            <a:r>
              <a:rPr lang="ja-JP" altLang="en-US" sz="3200" dirty="0"/>
              <a:t>名簿システムの維持管理（タイムリーな更新）</a:t>
            </a:r>
            <a:endParaRPr kumimoji="1" lang="en-US" altLang="ja-JP" sz="32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540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4181" y="91131"/>
            <a:ext cx="11249891" cy="825731"/>
          </a:xfrm>
          <a:ln>
            <a:solidFill>
              <a:schemeClr val="accent1"/>
            </a:solidFill>
          </a:ln>
        </p:spPr>
        <p:txBody>
          <a:bodyPr anchor="ctr" anchorCtr="1">
            <a:normAutofit/>
          </a:bodyPr>
          <a:lstStyle/>
          <a:p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山行委員会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554180" y="1457775"/>
            <a:ext cx="11249892" cy="3582519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年度報告（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21/10/1</a:t>
            </a:r>
            <a:r>
              <a:rPr lang="ja-JP" altLang="en-US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22/9/30)</a:t>
            </a:r>
          </a:p>
          <a:p>
            <a:endParaRPr lang="en-US" altLang="ja-JP" sz="3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X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回  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月　コロナで中止　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〇 第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64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回　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5/21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陣馬山（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32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人参加）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・感染対策、複数ルートで実施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△ 第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回　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10/15 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大山（予定）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6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323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6472"/>
          </a:xfrm>
          <a:ln>
            <a:solidFill>
              <a:schemeClr val="accent1"/>
            </a:solidFill>
          </a:ln>
        </p:spPr>
        <p:txBody>
          <a:bodyPr anchor="ctr" anchorCtr="1">
            <a:normAutofit fontScale="90000"/>
          </a:bodyPr>
          <a:lstStyle/>
          <a:p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OB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小屋委員会</a:t>
            </a:r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(1/2)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0" y="671691"/>
            <a:ext cx="12192000" cy="6574107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年度報告（</a:t>
            </a:r>
            <a:r>
              <a:rPr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21/10/1</a:t>
            </a:r>
            <a:r>
              <a:rPr lang="ja-JP" altLang="en-US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22/9/30)</a:t>
            </a: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10/9~11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キノコ狩り　諸角夫妻　安藤　榎本　竹村　小口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11/6~8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小屋締め　佐木 鈴木 榎本 竹村 西田 白木 村石 河辺 松本 笹倉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 現役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人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人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◇年末年始 　　石川さん息子さんと小屋入り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1/14~16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#1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雪下し　安藤　竹村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現役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人）水内 金ほか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2/11~13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#2-1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雪下し　安藤　竹村 小口 西田 武藤 石垣 梅田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2/16~19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#2-2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雪下し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現役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3/19~21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＃３雪下し  安藤 竹村 小口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5/2~4   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小屋明け   安藤　榎本　竹村　小口　松本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5/28~29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山菜取り（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人参加、諸角さん～）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6/4~5   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小屋散策（笹ヶ峰　ドイツトウヒ森　仙人池）小口　西田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+1</a:t>
            </a: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6/26~27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小屋整備（ガスボンベなど）松本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7/15~17    </a:t>
            </a:r>
            <a:r>
              <a:rPr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アクセス道路工事打合せ</a:t>
            </a:r>
            <a:r>
              <a:rPr lang="en-US" altLang="ja-JP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和信建設</a:t>
            </a:r>
            <a:r>
              <a:rPr lang="en-US" altLang="ja-JP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竹村　小口　西田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9/13          </a:t>
            </a:r>
            <a:r>
              <a:rPr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汲み取り作業終了（頚南清掃社）</a:t>
            </a:r>
            <a:endParaRPr lang="en-US" altLang="ja-JP" sz="2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9/17~19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小屋散策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10/8~10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キノコ狩り　整備補修：安藤　竹村　小口　松本　渡辺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11/5~6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（予）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小屋閉め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5989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178E63-E7C6-AEFD-8D5C-34BD9B89D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</a:t>
            </a:r>
            <a:r>
              <a:rPr kumimoji="1" lang="ja-JP" altLang="en-US" dirty="0"/>
              <a:t>小屋委員会（</a:t>
            </a:r>
            <a:r>
              <a:rPr kumimoji="1" lang="en-US" altLang="ja-JP" dirty="0"/>
              <a:t>2/2</a:t>
            </a:r>
            <a:r>
              <a:rPr kumimoji="1" lang="ja-JP" altLang="en-US" dirty="0"/>
              <a:t>）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F8CEB97-C670-3F15-15D1-4D83E7573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977" y="1223415"/>
            <a:ext cx="8524875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65571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solidFill>
            <a:schemeClr val="accent1"/>
          </a:solidFill>
        </a:ln>
      </a:spPr>
      <a:bodyPr wrap="square" rtlCol="0">
        <a:spAutoFit/>
      </a:bodyPr>
      <a:lstStyle>
        <a:defPPr>
          <a:defRPr sz="3200" b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2608</TotalTime>
  <Words>1487</Words>
  <Application>Microsoft Office PowerPoint</Application>
  <PresentationFormat>ワイド画面</PresentationFormat>
  <Paragraphs>180</Paragraphs>
  <Slides>23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5" baseType="lpstr">
      <vt:lpstr>Arial Unicode MS</vt:lpstr>
      <vt:lpstr>HGP創英角ｺﾞｼｯｸUB</vt:lpstr>
      <vt:lpstr>HGP明朝E</vt:lpstr>
      <vt:lpstr>HGS創英角ｺﾞｼｯｸUB</vt:lpstr>
      <vt:lpstr>Malgun Gothic</vt:lpstr>
      <vt:lpstr>Meiryo UI</vt:lpstr>
      <vt:lpstr>Arial</vt:lpstr>
      <vt:lpstr>Calibri</vt:lpstr>
      <vt:lpstr>Calibri Light</vt:lpstr>
      <vt:lpstr>Wingdings 2</vt:lpstr>
      <vt:lpstr>HDOfficeLightV0</vt:lpstr>
      <vt:lpstr>Worksheet</vt:lpstr>
      <vt:lpstr>YWV OB総会 2022活動実績（報告）</vt:lpstr>
      <vt:lpstr>ＯＢ総会参加者数</vt:lpstr>
      <vt:lpstr>ＯＢ会員数</vt:lpstr>
      <vt:lpstr>期別部員数</vt:lpstr>
      <vt:lpstr>全般</vt:lpstr>
      <vt:lpstr>総務委員会２２報告</vt:lpstr>
      <vt:lpstr>OB山行委員会</vt:lpstr>
      <vt:lpstr>OB小屋委員会(1/2)</vt:lpstr>
      <vt:lpstr>OB小屋委員会（2/2）</vt:lpstr>
      <vt:lpstr>編集委員会</vt:lpstr>
      <vt:lpstr>ホームページ委員会</vt:lpstr>
      <vt:lpstr>部史編纂委員会</vt:lpstr>
      <vt:lpstr>役員会</vt:lpstr>
      <vt:lpstr>YWV OB総会 2023活動計画　（審議）</vt:lpstr>
      <vt:lpstr>全般</vt:lpstr>
      <vt:lpstr>PowerPoint プレゼンテーション</vt:lpstr>
      <vt:lpstr>PowerPoint プレゼンテーション</vt:lpstr>
      <vt:lpstr>総務委員会23計画</vt:lpstr>
      <vt:lpstr>OB山行委員会</vt:lpstr>
      <vt:lpstr>OB小屋委員会</vt:lpstr>
      <vt:lpstr>編集委員会</vt:lpstr>
      <vt:lpstr>ホームページ委員会</vt:lpstr>
      <vt:lpstr>役員会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YWV OB総会 2018報告＆2019計画</dc:title>
  <dc:creator>nishida masanori</dc:creator>
  <cp:lastModifiedBy>user</cp:lastModifiedBy>
  <cp:revision>164</cp:revision>
  <cp:lastPrinted>2022-09-08T09:20:56Z</cp:lastPrinted>
  <dcterms:created xsi:type="dcterms:W3CDTF">2018-08-12T04:25:45Z</dcterms:created>
  <dcterms:modified xsi:type="dcterms:W3CDTF">2022-10-16T23:50:38Z</dcterms:modified>
</cp:coreProperties>
</file>